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60" r:id="rId2"/>
    <p:sldId id="469" r:id="rId3"/>
    <p:sldId id="466" r:id="rId4"/>
    <p:sldId id="467" r:id="rId5"/>
    <p:sldId id="468" r:id="rId6"/>
    <p:sldId id="473" r:id="rId7"/>
    <p:sldId id="482" r:id="rId8"/>
    <p:sldId id="486" r:id="rId9"/>
    <p:sldId id="534" r:id="rId10"/>
    <p:sldId id="500" r:id="rId11"/>
    <p:sldId id="559" r:id="rId12"/>
    <p:sldId id="591" r:id="rId13"/>
    <p:sldId id="595" r:id="rId14"/>
    <p:sldId id="567" r:id="rId15"/>
    <p:sldId id="533" r:id="rId16"/>
    <p:sldId id="592" r:id="rId17"/>
    <p:sldId id="587" r:id="rId18"/>
    <p:sldId id="535" r:id="rId19"/>
    <p:sldId id="569" r:id="rId20"/>
    <p:sldId id="596" r:id="rId21"/>
    <p:sldId id="582" r:id="rId22"/>
    <p:sldId id="570" r:id="rId23"/>
    <p:sldId id="597" r:id="rId24"/>
    <p:sldId id="536" r:id="rId25"/>
    <p:sldId id="594" r:id="rId26"/>
    <p:sldId id="581" r:id="rId27"/>
    <p:sldId id="571" r:id="rId28"/>
    <p:sldId id="537" r:id="rId29"/>
    <p:sldId id="593" r:id="rId30"/>
    <p:sldId id="580" r:id="rId31"/>
    <p:sldId id="573" r:id="rId32"/>
    <p:sldId id="598" r:id="rId33"/>
    <p:sldId id="539" r:id="rId34"/>
    <p:sldId id="583" r:id="rId35"/>
    <p:sldId id="572" r:id="rId36"/>
    <p:sldId id="599" r:id="rId37"/>
    <p:sldId id="538" r:id="rId38"/>
    <p:sldId id="584" r:id="rId39"/>
    <p:sldId id="577" r:id="rId40"/>
    <p:sldId id="600" r:id="rId41"/>
    <p:sldId id="562" r:id="rId42"/>
    <p:sldId id="585" r:id="rId43"/>
    <p:sldId id="574" r:id="rId44"/>
    <p:sldId id="553" r:id="rId45"/>
    <p:sldId id="586" r:id="rId46"/>
    <p:sldId id="578" r:id="rId47"/>
    <p:sldId id="564" r:id="rId48"/>
    <p:sldId id="590" r:id="rId49"/>
    <p:sldId id="575" r:id="rId50"/>
    <p:sldId id="541" r:id="rId51"/>
    <p:sldId id="589" r:id="rId52"/>
    <p:sldId id="576" r:id="rId53"/>
    <p:sldId id="540" r:id="rId54"/>
    <p:sldId id="579" r:id="rId55"/>
    <p:sldId id="563" r:id="rId56"/>
    <p:sldId id="601" r:id="rId57"/>
    <p:sldId id="459" r:id="rId58"/>
  </p:sldIdLst>
  <p:sldSz cx="9144000" cy="6858000" type="screen4x3"/>
  <p:notesSz cx="6781800" cy="9926638"/>
  <p:embeddedFontLst>
    <p:embeddedFont>
      <p:font typeface="Angsana New" pitchFamily="18" charset="-34"/>
      <p:regular r:id="rId61"/>
      <p:bold r:id="rId62"/>
      <p:italic r:id="rId63"/>
      <p:boldItalic r:id="rId64"/>
    </p:embeddedFont>
    <p:embeddedFont>
      <p:font typeface="Cordia New" pitchFamily="34" charset="-34"/>
      <p:regular r:id="rId65"/>
      <p:bold r:id="rId66"/>
      <p:italic r:id="rId67"/>
      <p:boldItalic r:id="rId68"/>
    </p:embeddedFont>
    <p:embeddedFont>
      <p:font typeface="TH SarabunIT๙" pitchFamily="34" charset="-34"/>
      <p:regular r:id="rId69"/>
      <p:bold r:id="rId70"/>
      <p:italic r:id="rId71"/>
      <p:boldItalic r:id="rId72"/>
    </p:embeddedFont>
    <p:embeddedFont>
      <p:font typeface="Calibri" pitchFamily="34" charset="0"/>
      <p:regular r:id="rId73"/>
      <p:bold r:id="rId74"/>
      <p:italic r:id="rId75"/>
      <p:boldItalic r:id="rId76"/>
    </p:embeddedFont>
    <p:embeddedFont>
      <p:font typeface="Helvetica" pitchFamily="34" charset="0"/>
      <p:regular r:id="rId77"/>
      <p:bold r:id="rId78"/>
      <p:italic r:id="rId79"/>
      <p:boldItalic r:id="rId80"/>
    </p:embeddedFont>
    <p:embeddedFont>
      <p:font typeface="Tahoma" pitchFamily="34" charset="0"/>
      <p:regular r:id="rId81"/>
      <p:bold r:id="rId82"/>
    </p:embeddedFont>
    <p:embeddedFont>
      <p:font typeface="TH SarabunPSK" pitchFamily="34" charset="-34"/>
      <p:regular r:id="rId83"/>
      <p:bold r:id="rId84"/>
      <p:italic r:id="rId85"/>
      <p:boldItalic r:id="rId86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TH SarabunIT๙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0000FF"/>
    <a:srgbClr val="FFCCFF"/>
    <a:srgbClr val="99FF99"/>
    <a:srgbClr val="CCFFFF"/>
    <a:srgbClr val="FFFF99"/>
    <a:srgbClr val="FFCCCC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0" autoAdjust="0"/>
    <p:restoredTop sz="96290" autoAdjust="0"/>
  </p:normalViewPr>
  <p:slideViewPr>
    <p:cSldViewPr>
      <p:cViewPr>
        <p:scale>
          <a:sx n="50" d="100"/>
          <a:sy n="50" d="100"/>
        </p:scale>
        <p:origin x="-70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2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font" Target="fonts/font16.fntdata"/><Relationship Id="rId84" Type="http://schemas.openxmlformats.org/officeDocument/2006/relationships/font" Target="fonts/font24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82" Type="http://schemas.openxmlformats.org/officeDocument/2006/relationships/font" Target="fonts/font22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font" Target="fonts/font2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font" Target="fonts/font2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4" tIns="45432" rIns="90864" bIns="454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4" tIns="45432" rIns="90864" bIns="454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Angsana New" pitchFamily="18" charset="-34"/>
              </a:defRPr>
            </a:lvl1pPr>
          </a:lstStyle>
          <a:p>
            <a:pPr>
              <a:defRPr/>
            </a:pPr>
            <a:fld id="{BFB0A4FE-196F-4DEC-A38D-4C55A0D0CCCC}" type="datetimeFigureOut">
              <a:rPr lang="th-TH"/>
              <a:pPr>
                <a:defRPr/>
              </a:pPr>
              <a:t>11/12/57</a:t>
            </a:fld>
            <a:endParaRPr lang="th-TH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4" tIns="45432" rIns="90864" bIns="454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64" tIns="45432" rIns="90864" bIns="454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Angsana New" pitchFamily="18" charset="-34"/>
              </a:defRPr>
            </a:lvl1pPr>
          </a:lstStyle>
          <a:p>
            <a:pPr>
              <a:defRPr/>
            </a:pPr>
            <a:fld id="{ECB05F4B-2568-4744-BA99-B97BB2081C5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634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l">
              <a:defRPr sz="1200" b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0864" tIns="45432" rIns="90864" bIns="45432" rtlCol="0"/>
          <a:lstStyle>
            <a:lvl1pPr algn="r">
              <a:defRPr sz="1200" b="0"/>
            </a:lvl1pPr>
          </a:lstStyle>
          <a:p>
            <a:pPr>
              <a:defRPr/>
            </a:pPr>
            <a:fld id="{BDBA3F71-1AC0-4CCE-90EF-28E7FD1BE9CE}" type="datetimeFigureOut">
              <a:rPr lang="th-TH"/>
              <a:pPr>
                <a:defRPr/>
              </a:pPr>
              <a:t>11/12/57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4" tIns="45432" rIns="90864" bIns="45432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24488" cy="4467225"/>
          </a:xfrm>
          <a:prstGeom prst="rect">
            <a:avLst/>
          </a:prstGeom>
        </p:spPr>
        <p:txBody>
          <a:bodyPr vert="horz" lIns="90864" tIns="45432" rIns="90864" bIns="45432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0864" tIns="45432" rIns="90864" bIns="45432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983DC6B4-532B-463C-8D0E-A87D665D17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434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C0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dirty="0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9C47-B4F1-4B65-826F-03A4ABC88FC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F8722-7EAE-41C7-8861-87B826C5560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145-0440-4FB1-A08C-3ED7039A329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C9ACF-02A3-4D6C-B5C8-FA5072B7CF3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3BDF-252B-4F31-897D-8A55E296888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ชื่อเรื่องและเนื้อหาเหนือ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239A-01FE-4DB3-80EB-F8738E4CA09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82023-163D-43A5-AC5E-EEF7FC487B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68F9-43E5-4133-B1FD-2F9006F0271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BC9D-06E4-4073-86F7-A50C7B228F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4CA1-E6C5-4916-90E6-CC760D3E087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B9FF9-F080-4CF1-8D22-B9F78AA8D79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AE7E-2BDD-48EF-BAE9-5A91FDA0CC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F9C5-8662-4F76-96C7-7E673FC07BD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6C1D-5F41-4628-A739-6BC9B4CCC50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6F99-7AE0-45F8-BD34-FC01B37BDC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dirty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ngsana New" pitchFamily="18" charset="-34"/>
              </a:defRPr>
            </a:lvl1pPr>
          </a:lstStyle>
          <a:p>
            <a:pPr>
              <a:defRPr/>
            </a:pPr>
            <a:fld id="{FC5BD394-AC95-4B6D-B9C1-DF64AE3075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pic>
        <p:nvPicPr>
          <p:cNvPr id="8" name="Picture 2" descr="D:\Downloads\photo (3)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5302032"/>
            <a:ext cx="22447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0">
          <a:solidFill>
            <a:srgbClr val="C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0">
          <a:solidFill>
            <a:srgbClr val="0000FF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0">
          <a:solidFill>
            <a:srgbClr val="0099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0">
          <a:solidFill>
            <a:srgbClr val="6600FF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แผนงาน และตัวชี้วัด</a:t>
            </a:r>
            <a:br>
              <a:rPr lang="th-TH" dirty="0" smtClean="0"/>
            </a:br>
            <a:r>
              <a:rPr lang="th-TH" dirty="0" smtClean="0"/>
              <a:t>งานพัฒนาระบบบริการ เขตฯ11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 10สาขา โดย </a:t>
            </a:r>
            <a:r>
              <a:rPr lang="th-TH" dirty="0" err="1" smtClean="0"/>
              <a:t>รพ.สฎ</a:t>
            </a:r>
            <a:r>
              <a:rPr lang="th-TH" dirty="0" smtClean="0"/>
              <a:t>.</a:t>
            </a:r>
          </a:p>
          <a:p>
            <a:r>
              <a:rPr lang="th-TH" dirty="0" smtClean="0"/>
              <a:t>4 ธ.ค.2557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กรอบ แต่ละสาขา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เป้าหมายการทำงานของสาขา</a:t>
            </a:r>
          </a:p>
          <a:p>
            <a:r>
              <a:rPr lang="th-TH" dirty="0" smtClean="0"/>
              <a:t>แผนงานปีนี้</a:t>
            </a:r>
          </a:p>
          <a:p>
            <a:r>
              <a:rPr lang="th-TH" dirty="0" smtClean="0"/>
              <a:t>แนวทางการติดตามการดำเนินงาน</a:t>
            </a:r>
          </a:p>
          <a:p>
            <a:pPr lvl="1"/>
            <a:r>
              <a:rPr lang="th-TH" dirty="0" smtClean="0"/>
              <a:t>ตัวชี้วัดที่ใช้ในการติดตาม</a:t>
            </a:r>
          </a:p>
          <a:p>
            <a:pPr lvl="1"/>
            <a:r>
              <a:rPr lang="th-TH" dirty="0" smtClean="0"/>
              <a:t>แหล่งข้อมูลที่ทางจังหวัดบริหารจัดการ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://www.davebasarab.com/blog/wp-content/uploads/Action-Plan-Icon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0" y="1142984"/>
            <a:ext cx="2857500" cy="2619376"/>
          </a:xfrm>
          <a:prstGeom prst="rect">
            <a:avLst/>
          </a:prstGeom>
          <a:noFill/>
        </p:spPr>
      </p:pic>
      <p:pic>
        <p:nvPicPr>
          <p:cNvPr id="58370" name="Picture 2" descr="http://blogs-images.forbes.com/johngreathouse/files/2012/08/Executive-Summary-8_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500306"/>
            <a:ext cx="41764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152" r="23645"/>
          <a:stretch/>
        </p:blipFill>
        <p:spPr bwMode="auto">
          <a:xfrm>
            <a:off x="1403648" y="30258"/>
            <a:ext cx="6336704" cy="679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idiva.com/media/content/2010/Sep/asist_a_heart_attack_victi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สามเหลี่ยมหน้าจั่ว 134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54249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2341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235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6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7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8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0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1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2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3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4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5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6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7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8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0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3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4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5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6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7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8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9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0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1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2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3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4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5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6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7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8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9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0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1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2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3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4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429124" y="1643050"/>
            <a:ext cx="222047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</a:t>
            </a:r>
            <a:r>
              <a:rPr lang="en-US" altLang="th-TH" dirty="0" smtClean="0">
                <a:solidFill>
                  <a:schemeClr val="tx1"/>
                </a:solidFill>
              </a:rPr>
              <a:t> STEMI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6" name="TextBox 155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9" name="ลูกศรขึ้น 158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0" name="ลูกศรขึ้น 159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1" name="ลูกศรขึ้น 160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3286116" y="0"/>
            <a:ext cx="2778315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ลดตายจากโรคหัวใจ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857224" y="0"/>
            <a:ext cx="264045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</a:t>
            </a:r>
            <a:r>
              <a:rPr lang="en-US" altLang="th-TH" dirty="0" smtClean="0">
                <a:solidFill>
                  <a:schemeClr val="tx1"/>
                </a:solidFill>
              </a:rPr>
              <a:t> STEMI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5993468" y="0"/>
            <a:ext cx="3150532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</a:t>
            </a:r>
            <a:r>
              <a:rPr lang="en-US" altLang="th-TH" dirty="0" smtClean="0">
                <a:solidFill>
                  <a:schemeClr val="tx1"/>
                </a:solidFill>
              </a:rPr>
              <a:t>NSTEMI/UA</a:t>
            </a:r>
            <a:endParaRPr lang="th-TH" altLang="th-TH" dirty="0">
              <a:solidFill>
                <a:schemeClr val="tx1"/>
              </a:solidFill>
            </a:endParaRPr>
          </a:p>
        </p:txBody>
      </p:sp>
      <p:pic>
        <p:nvPicPr>
          <p:cNvPr id="169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8798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idiva.com/media/content/2010/Sep/asist_a_heart_attack_victi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สามเหลี่ยมหน้าจั่ว 134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54249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2341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235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6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7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8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0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1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2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3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4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5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6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7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8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0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3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4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5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6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7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8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9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0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1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2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3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4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5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6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7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8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9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0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1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2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3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4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429124" y="1643050"/>
            <a:ext cx="222047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</a:t>
            </a:r>
            <a:r>
              <a:rPr lang="en-US" altLang="th-TH" dirty="0" smtClean="0">
                <a:solidFill>
                  <a:schemeClr val="tx1"/>
                </a:solidFill>
              </a:rPr>
              <a:t> STEMI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428860" y="3284984"/>
            <a:ext cx="324639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ลดระยะเวลา หัวใจขาดเลือดฯ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5440560" y="3284984"/>
            <a:ext cx="370344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การเกิดแทรกซ้อนจากยา</a:t>
            </a:r>
            <a:r>
              <a:rPr lang="en-US" altLang="th-TH" dirty="0" err="1" smtClean="0">
                <a:solidFill>
                  <a:schemeClr val="tx1"/>
                </a:solidFill>
              </a:rPr>
              <a:t>Warfarin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5" name="ดาว 6 แฉก 124"/>
          <p:cNvSpPr/>
          <p:nvPr/>
        </p:nvSpPr>
        <p:spPr>
          <a:xfrm>
            <a:off x="2143108" y="6202117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" name="ดาว 6 แฉก 125"/>
          <p:cNvSpPr/>
          <p:nvPr/>
        </p:nvSpPr>
        <p:spPr>
          <a:xfrm>
            <a:off x="7344434" y="6201434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ดาว 6 แฉก 126"/>
          <p:cNvSpPr/>
          <p:nvPr/>
        </p:nvSpPr>
        <p:spPr>
          <a:xfrm>
            <a:off x="4714876" y="6202117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ดาว 6 แฉก 128"/>
          <p:cNvSpPr/>
          <p:nvPr/>
        </p:nvSpPr>
        <p:spPr>
          <a:xfrm>
            <a:off x="2928926" y="618778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500034" y="3284984"/>
            <a:ext cx="1931929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รพช.</a:t>
            </a:r>
            <a:r>
              <a:rPr lang="th-TH" altLang="th-TH" dirty="0" smtClean="0">
                <a:solidFill>
                  <a:schemeClr val="tx1"/>
                </a:solidFill>
              </a:rPr>
              <a:t>ให้ยา</a:t>
            </a:r>
            <a:r>
              <a:rPr lang="en-US" altLang="th-TH" dirty="0" smtClean="0">
                <a:solidFill>
                  <a:schemeClr val="tx1"/>
                </a:solidFill>
              </a:rPr>
              <a:t>SK.</a:t>
            </a:r>
            <a:r>
              <a:rPr lang="th-TH" altLang="th-TH" dirty="0" smtClean="0">
                <a:solidFill>
                  <a:schemeClr val="tx1"/>
                </a:solidFill>
              </a:rPr>
              <a:t>ได้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8" name="ดาว 6 แฉก 127"/>
          <p:cNvSpPr/>
          <p:nvPr/>
        </p:nvSpPr>
        <p:spPr>
          <a:xfrm>
            <a:off x="2714612" y="618778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1" name="ดาว 6 แฉก 140"/>
          <p:cNvSpPr/>
          <p:nvPr/>
        </p:nvSpPr>
        <p:spPr>
          <a:xfrm>
            <a:off x="6000760" y="618778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9" name="ลูกศรขึ้น 158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0" name="ลูกศรขึ้น 159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1" name="ลูกศรขึ้น 160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3286116" y="0"/>
            <a:ext cx="2778315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ลดตายจากโรคหัวใจ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857224" y="0"/>
            <a:ext cx="264045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</a:t>
            </a:r>
            <a:r>
              <a:rPr lang="en-US" altLang="th-TH" dirty="0" smtClean="0">
                <a:solidFill>
                  <a:schemeClr val="tx1"/>
                </a:solidFill>
              </a:rPr>
              <a:t> STEMI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5993468" y="0"/>
            <a:ext cx="3150532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</a:t>
            </a:r>
            <a:r>
              <a:rPr lang="en-US" altLang="th-TH" dirty="0" smtClean="0">
                <a:solidFill>
                  <a:schemeClr val="tx1"/>
                </a:solidFill>
              </a:rPr>
              <a:t>NSTEMI/UA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946768" y="2857496"/>
            <a:ext cx="476603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err="1" smtClean="0">
                <a:solidFill>
                  <a:schemeClr val="tx1"/>
                </a:solidFill>
              </a:rPr>
              <a:t>ผป</a:t>
            </a:r>
            <a:r>
              <a:rPr lang="th-TH" altLang="th-TH" dirty="0" smtClean="0">
                <a:solidFill>
                  <a:schemeClr val="tx1"/>
                </a:solidFill>
              </a:rPr>
              <a:t>.</a:t>
            </a:r>
            <a:r>
              <a:rPr lang="en-US" altLang="th-TH" dirty="0" smtClean="0">
                <a:solidFill>
                  <a:schemeClr val="tx1"/>
                </a:solidFill>
              </a:rPr>
              <a:t>STEMI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ได้รับการขยายหลอดเลือด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5361764" y="4173188"/>
            <a:ext cx="3583022" cy="400105"/>
          </a:xfrm>
          <a:prstGeom prst="rect">
            <a:avLst/>
          </a:prstGeom>
          <a:solidFill>
            <a:srgbClr val="FFCC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อัตราตายการผ่าตัดหัวใจแบบเปิด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640850" y="4149080"/>
            <a:ext cx="2579222" cy="400105"/>
          </a:xfrm>
          <a:prstGeom prst="rect">
            <a:avLst/>
          </a:prstGeom>
          <a:solidFill>
            <a:srgbClr val="FFCC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อัตรา</a:t>
            </a:r>
            <a:r>
              <a:rPr lang="th-TH" altLang="th-TH" dirty="0" err="1" smtClean="0">
                <a:solidFill>
                  <a:schemeClr val="tx1"/>
                </a:solidFill>
              </a:rPr>
              <a:t>ตายผป</a:t>
            </a:r>
            <a:r>
              <a:rPr lang="th-TH" altLang="th-TH" dirty="0" smtClean="0">
                <a:solidFill>
                  <a:schemeClr val="tx1"/>
                </a:solidFill>
              </a:rPr>
              <a:t>.ทำ</a:t>
            </a:r>
            <a:r>
              <a:rPr lang="en-US" altLang="th-TH" dirty="0" smtClean="0">
                <a:solidFill>
                  <a:schemeClr val="tx1"/>
                </a:solidFill>
              </a:rPr>
              <a:t>CABG.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5989688" y="5416299"/>
            <a:ext cx="1071570" cy="461661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เครือข่ายฯ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4731573" y="5406759"/>
            <a:ext cx="792000" cy="461962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แพทย์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885156" y="5330559"/>
            <a:ext cx="1116000" cy="360000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3480928" y="5406759"/>
            <a:ext cx="1080000" cy="39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พยาบาล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9" name="ตัวเชื่อมต่อตรง 139"/>
          <p:cNvCxnSpPr/>
          <p:nvPr/>
        </p:nvCxnSpPr>
        <p:spPr>
          <a:xfrm>
            <a:off x="357188" y="4843197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ตัวเชื่อมต่อตรง 36"/>
          <p:cNvCxnSpPr/>
          <p:nvPr/>
        </p:nvCxnSpPr>
        <p:spPr>
          <a:xfrm>
            <a:off x="357188" y="4843197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623200" y="4949559"/>
            <a:ext cx="3168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ศักยภาพบุคลากร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4636323" y="5768654"/>
            <a:ext cx="122400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norm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6926263" y="4971784"/>
            <a:ext cx="2124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พัฒนาระบบข้อมูล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840356" y="5754311"/>
            <a:ext cx="169200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/>
              <a:t>CPR:100,000</a:t>
            </a:r>
            <a:r>
              <a:rPr lang="th-TH" altLang="th-TH" dirty="0"/>
              <a:t>฿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5989688" y="5773489"/>
            <a:ext cx="1855306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/>
              <a:t>Care:200,000</a:t>
            </a:r>
            <a:r>
              <a:rPr lang="th-TH" altLang="th-TH" dirty="0" smtClean="0"/>
              <a:t>฿</a:t>
            </a:r>
            <a:endParaRPr lang="th-TH" altLang="th-TH" dirty="0"/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1865356" y="5406759"/>
            <a:ext cx="648000" cy="461962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ม.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1101551" y="5754311"/>
            <a:ext cx="165461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CPR:50,000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ดาว 6 แฉก 111"/>
          <p:cNvSpPr/>
          <p:nvPr/>
        </p:nvSpPr>
        <p:spPr>
          <a:xfrm>
            <a:off x="6942192" y="542907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1" name="ดาว 6 แฉก 112"/>
          <p:cNvSpPr/>
          <p:nvPr/>
        </p:nvSpPr>
        <p:spPr>
          <a:xfrm>
            <a:off x="6929454" y="4844795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ดาว 6 แฉก 113"/>
          <p:cNvSpPr/>
          <p:nvPr/>
        </p:nvSpPr>
        <p:spPr>
          <a:xfrm>
            <a:off x="3203606" y="5416299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" name="ดาว 6 แฉก 114"/>
          <p:cNvSpPr/>
          <p:nvPr/>
        </p:nvSpPr>
        <p:spPr>
          <a:xfrm>
            <a:off x="5418184" y="5416299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ลูกศรขึ้น 131"/>
          <p:cNvSpPr/>
          <p:nvPr/>
        </p:nvSpPr>
        <p:spPr>
          <a:xfrm>
            <a:off x="5643575" y="4487605"/>
            <a:ext cx="1428755" cy="35718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755619" y="5214950"/>
            <a:ext cx="1116000" cy="360000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447736" y="4929198"/>
            <a:ext cx="2124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วชก.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ค้นหากลุ่มเสี่ยง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3" name="ดาว 6 แฉก 138"/>
          <p:cNvSpPr/>
          <p:nvPr/>
        </p:nvSpPr>
        <p:spPr>
          <a:xfrm>
            <a:off x="428596" y="485776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ดาว 6 แฉก 116"/>
          <p:cNvSpPr/>
          <p:nvPr/>
        </p:nvSpPr>
        <p:spPr>
          <a:xfrm>
            <a:off x="1489094" y="5416299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ลูกศรขึ้น 133"/>
          <p:cNvSpPr/>
          <p:nvPr/>
        </p:nvSpPr>
        <p:spPr>
          <a:xfrm>
            <a:off x="857224" y="4487605"/>
            <a:ext cx="1428755" cy="35718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7" name="ลูกศรขึ้น 142"/>
          <p:cNvSpPr/>
          <p:nvPr/>
        </p:nvSpPr>
        <p:spPr>
          <a:xfrm>
            <a:off x="3643306" y="4487605"/>
            <a:ext cx="1428755" cy="35718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81385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 animBg="1"/>
      <p:bldP spid="106" grpId="0" animBg="1"/>
      <p:bldP spid="108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30" grpId="0" animBg="1"/>
      <p:bldP spid="132" grpId="0" animBg="1"/>
      <p:bldP spid="133" grpId="0" animBg="1"/>
      <p:bldP spid="134" grpId="0" animBg="1"/>
      <p:bldP spid="136" grpId="0" animBg="1"/>
      <p:bldP spid="1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idiva.com/media/content/2010/Sep/asist_a_heart_attack_victi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สามเหลี่ยมหน้าจั่ว 134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54249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2341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235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6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7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8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0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1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2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3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4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5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6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7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8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0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3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4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5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6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7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8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9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0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1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2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3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4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5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6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7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8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9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0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1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2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3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4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429124" y="1643050"/>
            <a:ext cx="222047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</a:t>
            </a:r>
            <a:r>
              <a:rPr lang="en-US" altLang="th-TH" dirty="0" smtClean="0">
                <a:solidFill>
                  <a:schemeClr val="tx1"/>
                </a:solidFill>
              </a:rPr>
              <a:t> STEMI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428860" y="3284984"/>
            <a:ext cx="324639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ลดระยะเวลา หัวใจขาดเลือดฯ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500034" y="3284984"/>
            <a:ext cx="1931929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รพช.</a:t>
            </a:r>
            <a:r>
              <a:rPr lang="th-TH" altLang="th-TH" dirty="0" smtClean="0">
                <a:solidFill>
                  <a:schemeClr val="tx1"/>
                </a:solidFill>
              </a:rPr>
              <a:t>ให้ยา</a:t>
            </a:r>
            <a:r>
              <a:rPr lang="en-US" altLang="th-TH" dirty="0" smtClean="0">
                <a:solidFill>
                  <a:schemeClr val="tx1"/>
                </a:solidFill>
              </a:rPr>
              <a:t>SK.</a:t>
            </a:r>
            <a:r>
              <a:rPr lang="th-TH" altLang="th-TH" dirty="0" smtClean="0">
                <a:solidFill>
                  <a:schemeClr val="tx1"/>
                </a:solidFill>
              </a:rPr>
              <a:t>ได้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6" name="TextBox 155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9" name="ลูกศรขึ้น 158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0" name="ลูกศรขึ้น 159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1" name="ลูกศรขึ้น 160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3286116" y="0"/>
            <a:ext cx="2778315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ลดตายจากโรคหัวใจ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857224" y="0"/>
            <a:ext cx="264045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</a:t>
            </a:r>
            <a:r>
              <a:rPr lang="en-US" altLang="th-TH" dirty="0" smtClean="0">
                <a:solidFill>
                  <a:schemeClr val="tx1"/>
                </a:solidFill>
              </a:rPr>
              <a:t> STEMI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5993468" y="0"/>
            <a:ext cx="3150532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</a:t>
            </a:r>
            <a:r>
              <a:rPr lang="en-US" altLang="th-TH" dirty="0" smtClean="0">
                <a:solidFill>
                  <a:schemeClr val="tx1"/>
                </a:solidFill>
              </a:rPr>
              <a:t>NSTEMI/UA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946768" y="2857496"/>
            <a:ext cx="476603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err="1" smtClean="0">
                <a:solidFill>
                  <a:schemeClr val="tx1"/>
                </a:solidFill>
              </a:rPr>
              <a:t>ผป</a:t>
            </a:r>
            <a:r>
              <a:rPr lang="th-TH" altLang="th-TH" dirty="0" smtClean="0">
                <a:solidFill>
                  <a:schemeClr val="tx1"/>
                </a:solidFill>
              </a:rPr>
              <a:t>.</a:t>
            </a:r>
            <a:r>
              <a:rPr lang="en-US" altLang="th-TH" dirty="0" smtClean="0">
                <a:solidFill>
                  <a:schemeClr val="tx1"/>
                </a:solidFill>
              </a:rPr>
              <a:t>STEMI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ได้รับการขยายหลอดเลือด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5361764" y="4173188"/>
            <a:ext cx="3583022" cy="400105"/>
          </a:xfrm>
          <a:prstGeom prst="rect">
            <a:avLst/>
          </a:prstGeom>
          <a:solidFill>
            <a:srgbClr val="FFCC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อัตราตายการผ่าตัดหัวใจแบบเปิด</a:t>
            </a:r>
            <a:endParaRPr lang="th-TH" altLang="th-TH" dirty="0">
              <a:solidFill>
                <a:schemeClr val="tx1"/>
              </a:solidFill>
            </a:endParaRPr>
          </a:p>
        </p:txBody>
      </p:sp>
      <p:pic>
        <p:nvPicPr>
          <p:cNvPr id="169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640850" y="4149080"/>
            <a:ext cx="2579222" cy="400105"/>
          </a:xfrm>
          <a:prstGeom prst="rect">
            <a:avLst/>
          </a:prstGeom>
          <a:solidFill>
            <a:srgbClr val="FFCC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อัตรา</a:t>
            </a:r>
            <a:r>
              <a:rPr lang="th-TH" altLang="th-TH" dirty="0" err="1" smtClean="0">
                <a:solidFill>
                  <a:schemeClr val="tx1"/>
                </a:solidFill>
              </a:rPr>
              <a:t>ตายผป</a:t>
            </a:r>
            <a:r>
              <a:rPr lang="th-TH" altLang="th-TH" dirty="0" smtClean="0">
                <a:solidFill>
                  <a:schemeClr val="tx1"/>
                </a:solidFill>
              </a:rPr>
              <a:t>.ทำ</a:t>
            </a:r>
            <a:r>
              <a:rPr lang="en-US" altLang="th-TH" dirty="0" smtClean="0">
                <a:solidFill>
                  <a:schemeClr val="tx1"/>
                </a:solidFill>
              </a:rPr>
              <a:t>CABG.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440560" y="3284984"/>
            <a:ext cx="402679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%</a:t>
            </a:r>
            <a:r>
              <a:rPr lang="th-TH" altLang="th-TH" dirty="0" err="1" smtClean="0">
                <a:solidFill>
                  <a:schemeClr val="tx1"/>
                </a:solidFill>
              </a:rPr>
              <a:t>ผป</a:t>
            </a:r>
            <a:r>
              <a:rPr lang="en-US" altLang="th-TH" dirty="0" err="1" smtClean="0">
                <a:solidFill>
                  <a:schemeClr val="tx1"/>
                </a:solidFill>
              </a:rPr>
              <a:t>Warfarin</a:t>
            </a:r>
            <a:r>
              <a:rPr lang="en-US" altLang="th-TH" dirty="0" smtClean="0">
                <a:solidFill>
                  <a:schemeClr val="tx1"/>
                </a:solidFill>
              </a:rPr>
              <a:t> </a:t>
            </a:r>
            <a:r>
              <a:rPr lang="th-TH" altLang="th-TH" dirty="0" smtClean="0">
                <a:solidFill>
                  <a:schemeClr val="tx1"/>
                </a:solidFill>
              </a:rPr>
              <a:t>ที่มี</a:t>
            </a:r>
            <a:r>
              <a:rPr lang="en-US" altLang="th-TH" dirty="0" smtClean="0">
                <a:solidFill>
                  <a:schemeClr val="tx1"/>
                </a:solidFill>
              </a:rPr>
              <a:t>stroke/</a:t>
            </a:r>
            <a:r>
              <a:rPr lang="en-US" altLang="th-TH" dirty="0" err="1" smtClean="0">
                <a:solidFill>
                  <a:schemeClr val="tx1"/>
                </a:solidFill>
              </a:rPr>
              <a:t>Maj.Bleed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583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1" grpId="0" animBg="1"/>
      <p:bldP spid="162" grpId="0" animBg="1"/>
      <p:bldP spid="163" grpId="0" animBg="1"/>
      <p:bldP spid="164" grpId="0" animBg="1"/>
      <p:bldP spid="165" grpId="0" animBg="1"/>
      <p:bldP spid="168" grpId="0" animBg="1"/>
      <p:bldP spid="104" grpId="0" animBg="1"/>
      <p:bldP spid="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idiva.com/media/content/2010/Sep/asist_a_heart_attack_victi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54249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2341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235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6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7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8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0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1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2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3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4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5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6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7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8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0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3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4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5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6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7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8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9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0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1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2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3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4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5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6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7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8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9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0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1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2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3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4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715782" y="3388935"/>
            <a:ext cx="515236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th-TH" altLang="th-TH" dirty="0" smtClean="0">
                <a:solidFill>
                  <a:schemeClr val="tx1"/>
                </a:solidFill>
              </a:rPr>
              <a:t>ลดระยะเวลา หัวใจขาดเลือดฯ </a:t>
            </a:r>
            <a:r>
              <a:rPr lang="th-TH" altLang="th-TH" dirty="0">
                <a:solidFill>
                  <a:srgbClr val="C00000"/>
                </a:solidFill>
              </a:rPr>
              <a:t>(</a:t>
            </a:r>
            <a:r>
              <a:rPr lang="en-US" altLang="th-TH" dirty="0" smtClean="0">
                <a:solidFill>
                  <a:srgbClr val="C00000"/>
                </a:solidFill>
              </a:rPr>
              <a:t>&lt;360</a:t>
            </a:r>
            <a:r>
              <a:rPr lang="th-TH" altLang="th-TH" dirty="0" smtClean="0">
                <a:solidFill>
                  <a:srgbClr val="C00000"/>
                </a:solidFill>
              </a:rPr>
              <a:t>นาที</a:t>
            </a:r>
            <a:r>
              <a:rPr lang="en-US" altLang="th-TH" dirty="0" smtClean="0">
                <a:solidFill>
                  <a:srgbClr val="C00000"/>
                </a:solidFill>
              </a:rPr>
              <a:t>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395536" y="330031"/>
            <a:ext cx="6464773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ตายจากโรคหัวใจ(</a:t>
            </a:r>
            <a:r>
              <a:rPr lang="en-US" altLang="th-TH" dirty="0" smtClean="0">
                <a:solidFill>
                  <a:schemeClr val="tx1"/>
                </a:solidFill>
              </a:rPr>
              <a:t>I20-I25) /</a:t>
            </a:r>
            <a:r>
              <a:rPr lang="th-TH" altLang="th-TH" dirty="0" smtClean="0">
                <a:solidFill>
                  <a:schemeClr val="tx1"/>
                </a:solidFill>
              </a:rPr>
              <a:t>แสน </a:t>
            </a:r>
            <a:r>
              <a:rPr lang="th-TH" altLang="th-TH" dirty="0" err="1" smtClean="0">
                <a:solidFill>
                  <a:schemeClr val="tx1"/>
                </a:solidFill>
              </a:rPr>
              <a:t>ปชก</a:t>
            </a:r>
            <a:r>
              <a:rPr lang="th-TH" altLang="th-TH" dirty="0" smtClean="0">
                <a:solidFill>
                  <a:schemeClr val="tx1"/>
                </a:solidFill>
              </a:rPr>
              <a:t>. </a:t>
            </a:r>
            <a:r>
              <a:rPr lang="th-TH" altLang="th-TH" dirty="0" smtClean="0">
                <a:solidFill>
                  <a:srgbClr val="C00000"/>
                </a:solidFill>
              </a:rPr>
              <a:t>(ลด</a:t>
            </a:r>
            <a:r>
              <a:rPr lang="en-US" altLang="th-TH" dirty="0" smtClean="0">
                <a:solidFill>
                  <a:srgbClr val="C00000"/>
                </a:solidFill>
              </a:rPr>
              <a:t>10%</a:t>
            </a:r>
            <a:r>
              <a:rPr lang="th-TH" altLang="th-TH" dirty="0" smtClean="0">
                <a:solidFill>
                  <a:srgbClr val="C00000"/>
                </a:solidFill>
              </a:rPr>
              <a:t>ใน5ปี)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4499992" y="1300703"/>
            <a:ext cx="4051099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NSTEMI: I20, I21.4-21.9, I22-25) 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323528" y="1772816"/>
            <a:ext cx="5570746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err="1" smtClean="0">
                <a:solidFill>
                  <a:schemeClr val="tx1"/>
                </a:solidFill>
              </a:rPr>
              <a:t>ผป</a:t>
            </a:r>
            <a:r>
              <a:rPr lang="th-TH" altLang="th-TH" dirty="0" smtClean="0">
                <a:solidFill>
                  <a:schemeClr val="tx1"/>
                </a:solidFill>
              </a:rPr>
              <a:t>.</a:t>
            </a:r>
            <a:r>
              <a:rPr lang="en-US" altLang="th-TH" dirty="0" smtClean="0">
                <a:solidFill>
                  <a:schemeClr val="tx1"/>
                </a:solidFill>
              </a:rPr>
              <a:t>STEMI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ได้รับการขยายหลอดเลือด </a:t>
            </a:r>
            <a:r>
              <a:rPr lang="en-US" altLang="th-TH" dirty="0" smtClean="0">
                <a:solidFill>
                  <a:srgbClr val="C00000"/>
                </a:solidFill>
              </a:rPr>
              <a:t>(75%)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730081" y="3892991"/>
            <a:ext cx="521007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th-TH" altLang="th-TH" dirty="0" smtClean="0">
                <a:solidFill>
                  <a:schemeClr val="tx1"/>
                </a:solidFill>
              </a:rPr>
              <a:t>อัตราตายการผ่าตัดหัวใจแบบเปิด </a:t>
            </a:r>
            <a:r>
              <a:rPr lang="th-TH" altLang="th-TH" dirty="0">
                <a:solidFill>
                  <a:srgbClr val="C00000"/>
                </a:solidFill>
              </a:rPr>
              <a:t>(</a:t>
            </a:r>
            <a:r>
              <a:rPr lang="en-US" altLang="th-TH" dirty="0">
                <a:solidFill>
                  <a:srgbClr val="C00000"/>
                </a:solidFill>
              </a:rPr>
              <a:t>&lt;0.5%)</a:t>
            </a:r>
            <a:endParaRPr lang="th-TH" altLang="th-TH" dirty="0">
              <a:solidFill>
                <a:schemeClr val="tx1"/>
              </a:solidFill>
            </a:endParaRPr>
          </a:p>
        </p:txBody>
      </p:sp>
      <p:pic>
        <p:nvPicPr>
          <p:cNvPr id="169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38983" y="4371014"/>
            <a:ext cx="5733996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%</a:t>
            </a:r>
            <a:r>
              <a:rPr lang="th-TH" altLang="th-TH" dirty="0" err="1" smtClean="0">
                <a:solidFill>
                  <a:schemeClr val="tx1"/>
                </a:solidFill>
              </a:rPr>
              <a:t>ผป</a:t>
            </a:r>
            <a:r>
              <a:rPr lang="en-US" altLang="th-TH" dirty="0" err="1" smtClean="0">
                <a:solidFill>
                  <a:schemeClr val="tx1"/>
                </a:solidFill>
              </a:rPr>
              <a:t>Warfarin</a:t>
            </a:r>
            <a:r>
              <a:rPr lang="en-US" altLang="th-TH" dirty="0" smtClean="0">
                <a:solidFill>
                  <a:schemeClr val="tx1"/>
                </a:solidFill>
              </a:rPr>
              <a:t> </a:t>
            </a:r>
            <a:r>
              <a:rPr lang="th-TH" altLang="th-TH" dirty="0" smtClean="0">
                <a:solidFill>
                  <a:schemeClr val="tx1"/>
                </a:solidFill>
              </a:rPr>
              <a:t>ที่มี</a:t>
            </a:r>
            <a:r>
              <a:rPr lang="en-US" altLang="th-TH" dirty="0" smtClean="0">
                <a:solidFill>
                  <a:schemeClr val="tx1"/>
                </a:solidFill>
              </a:rPr>
              <a:t>stroke/</a:t>
            </a:r>
            <a:r>
              <a:rPr lang="en-US" altLang="th-TH" dirty="0" err="1" smtClean="0">
                <a:solidFill>
                  <a:schemeClr val="tx1"/>
                </a:solidFill>
              </a:rPr>
              <a:t>Maj.Bleed</a:t>
            </a:r>
            <a:r>
              <a:rPr lang="en-US" altLang="th-TH" dirty="0" smtClean="0">
                <a:solidFill>
                  <a:schemeClr val="tx1"/>
                </a:solidFill>
              </a:rPr>
              <a:t>  </a:t>
            </a:r>
            <a:r>
              <a:rPr lang="th-TH" altLang="th-TH" dirty="0">
                <a:solidFill>
                  <a:srgbClr val="C00000"/>
                </a:solidFill>
              </a:rPr>
              <a:t>(</a:t>
            </a:r>
            <a:r>
              <a:rPr lang="en-US" altLang="th-TH" dirty="0">
                <a:solidFill>
                  <a:srgbClr val="C00000"/>
                </a:solidFill>
              </a:rPr>
              <a:t>&lt;0.5</a:t>
            </a:r>
            <a:r>
              <a:rPr lang="en-US" altLang="th-TH" dirty="0" smtClean="0">
                <a:solidFill>
                  <a:srgbClr val="C00000"/>
                </a:solidFill>
              </a:rPr>
              <a:t>%)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51520" y="1300703"/>
            <a:ext cx="5215072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KPI:%(NSTEMI/UA-admission)  </a:t>
            </a:r>
            <a:r>
              <a:rPr lang="th-TH" altLang="th-TH" dirty="0" smtClean="0">
                <a:solidFill>
                  <a:schemeClr val="tx1"/>
                </a:solidFill>
              </a:rPr>
              <a:t>ตาย </a:t>
            </a:r>
            <a:r>
              <a:rPr lang="th-TH" altLang="th-TH" dirty="0" smtClean="0">
                <a:solidFill>
                  <a:srgbClr val="C00000"/>
                </a:solidFill>
              </a:rPr>
              <a:t>(</a:t>
            </a:r>
            <a:r>
              <a:rPr lang="en-US" altLang="th-TH" dirty="0" smtClean="0">
                <a:solidFill>
                  <a:srgbClr val="C00000"/>
                </a:solidFill>
              </a:rPr>
              <a:t>&lt;10%)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508302" y="817921"/>
            <a:ext cx="2443286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STEMI: I21.0-21.3) 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881014" y="812618"/>
            <a:ext cx="4627090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KPI:%(STEMI-admission)  </a:t>
            </a:r>
            <a:r>
              <a:rPr lang="th-TH" altLang="th-TH" dirty="0" smtClean="0">
                <a:solidFill>
                  <a:schemeClr val="tx1"/>
                </a:solidFill>
              </a:rPr>
              <a:t>ตาย </a:t>
            </a:r>
            <a:r>
              <a:rPr lang="th-TH" altLang="th-TH" dirty="0" smtClean="0">
                <a:solidFill>
                  <a:srgbClr val="C00000"/>
                </a:solidFill>
              </a:rPr>
              <a:t>(</a:t>
            </a:r>
            <a:r>
              <a:rPr lang="en-US" altLang="th-TH" dirty="0" smtClean="0">
                <a:solidFill>
                  <a:srgbClr val="C00000"/>
                </a:solidFill>
              </a:rPr>
              <a:t>&lt;10%)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077850" y="2114234"/>
            <a:ext cx="1495912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ICD9: 99.1 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806042" y="2134319"/>
            <a:ext cx="5059388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ICD9: 00.66,00.40-00.48, 36.01-36.02, …) 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21479" y="2119273"/>
            <a:ext cx="2031316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ยาละลายลิ่มเลือด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504237" y="2125268"/>
            <a:ext cx="79379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PPCI.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427984" y="2780928"/>
            <a:ext cx="2460920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ICD9: 36.10-36.19) 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85415" y="2780928"/>
            <a:ext cx="4206270" cy="400105"/>
          </a:xfrm>
          <a:prstGeom prst="rect">
            <a:avLst/>
          </a:prstGeom>
          <a:solidFill>
            <a:srgbClr val="FFCC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th-TH" altLang="th-TH" dirty="0" smtClean="0">
                <a:solidFill>
                  <a:schemeClr val="tx1"/>
                </a:solidFill>
              </a:rPr>
              <a:t>อัตรา</a:t>
            </a:r>
            <a:r>
              <a:rPr lang="th-TH" altLang="th-TH" dirty="0" err="1" smtClean="0">
                <a:solidFill>
                  <a:schemeClr val="tx1"/>
                </a:solidFill>
              </a:rPr>
              <a:t>ตายผป</a:t>
            </a:r>
            <a:r>
              <a:rPr lang="th-TH" altLang="th-TH" dirty="0" smtClean="0">
                <a:solidFill>
                  <a:schemeClr val="tx1"/>
                </a:solidFill>
              </a:rPr>
              <a:t>.ทำ</a:t>
            </a:r>
            <a:r>
              <a:rPr lang="en-US" altLang="th-TH" dirty="0" smtClean="0">
                <a:solidFill>
                  <a:schemeClr val="tx1"/>
                </a:solidFill>
              </a:rPr>
              <a:t>CABG. </a:t>
            </a:r>
            <a:r>
              <a:rPr lang="th-TH" altLang="th-TH" dirty="0">
                <a:solidFill>
                  <a:srgbClr val="C00000"/>
                </a:solidFill>
              </a:rPr>
              <a:t>(</a:t>
            </a:r>
            <a:r>
              <a:rPr lang="en-US" altLang="th-TH" dirty="0" smtClean="0">
                <a:solidFill>
                  <a:srgbClr val="C00000"/>
                </a:solidFill>
              </a:rPr>
              <a:t>&lt;0.5%)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935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62" grpId="0" animBg="1"/>
      <p:bldP spid="164" grpId="0" animBg="1"/>
      <p:bldP spid="165" grpId="0" animBg="1"/>
      <p:bldP spid="168" grpId="0" animBg="1"/>
      <p:bldP spid="97" grpId="0" animBg="1"/>
      <p:bldP spid="98" grpId="0" animBg="1"/>
      <p:bldP spid="99" grpId="0" animBg="1"/>
      <p:bldP spid="163" grpId="0" animBg="1"/>
      <p:bldP spid="67" grpId="0" animBg="1"/>
      <p:bldP spid="68" grpId="0" animBg="1"/>
      <p:bldP spid="100" grpId="0" animBg="1"/>
      <p:bldP spid="66" grpId="0" animBg="1"/>
      <p:bldP spid="69" grpId="0" animBg="1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idiva.com/media/content/2010/Sep/asist_a_heart_attack_victi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235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5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6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7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8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6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0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1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2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3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4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5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6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7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8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7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0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3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4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5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6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7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8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89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0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1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2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3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4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5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6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7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8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99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0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1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2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3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04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214414" y="214290"/>
            <a:ext cx="3409899" cy="132343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นาง </a:t>
            </a:r>
            <a:r>
              <a:rPr lang="th-TH" altLang="th-TH" dirty="0" err="1" smtClean="0">
                <a:solidFill>
                  <a:schemeClr val="tx1"/>
                </a:solidFill>
              </a:rPr>
              <a:t>จันทราภรณ์</a:t>
            </a:r>
            <a:r>
              <a:rPr lang="th-TH" altLang="th-TH" dirty="0" smtClean="0">
                <a:solidFill>
                  <a:schemeClr val="tx1"/>
                </a:solidFill>
              </a:rPr>
              <a:t> สร้อยประเสริฐ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โทร.0873895691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soyprasert@gmail.com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786314" y="214290"/>
            <a:ext cx="2916045" cy="132343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นาง ปิยธิดา บวร</a:t>
            </a:r>
            <a:r>
              <a:rPr lang="th-TH" altLang="th-TH" dirty="0" err="1" smtClean="0">
                <a:solidFill>
                  <a:schemeClr val="tx1"/>
                </a:solidFill>
              </a:rPr>
              <a:t>สุธาศิน</a:t>
            </a:r>
            <a:endParaRPr lang="th-TH" altLang="th-TH" dirty="0" smtClean="0">
              <a:solidFill>
                <a:schemeClr val="tx1"/>
              </a:solidFill>
            </a:endParaRP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0846892491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pinittayoo@hotmail.com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2" name="ตัวยึดเนื้อหา 1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รพ.ทุกแห่ง ทำข้อมูล 43 แฟ้มให้สมบูรณ์ </a:t>
            </a:r>
          </a:p>
          <a:p>
            <a:pPr lvl="2"/>
            <a:r>
              <a:rPr lang="th-TH" sz="3200" dirty="0" smtClean="0"/>
              <a:t>การวินิจฉัย</a:t>
            </a:r>
          </a:p>
          <a:p>
            <a:pPr lvl="2"/>
            <a:r>
              <a:rPr lang="th-TH" sz="3200" dirty="0" smtClean="0"/>
              <a:t>หัตถการ</a:t>
            </a:r>
          </a:p>
          <a:p>
            <a:r>
              <a:rPr lang="th-TH" dirty="0" smtClean="0"/>
              <a:t>รพศ. ศูนย์หัวใจ</a:t>
            </a:r>
          </a:p>
          <a:p>
            <a:pPr lvl="2"/>
            <a:r>
              <a:rPr lang="th-TH" sz="3200" dirty="0" smtClean="0"/>
              <a:t>ทำฐานข้อมูลผู้ป่วยโรคหัวใจ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5472583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9kRhh6QYsRg/UcH_--bt-SI/AAAAAAAAGWM/CXTVi3QZQdA/s1600/car+accident1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20" y="1214422"/>
            <a:ext cx="9094280" cy="38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>
            <a:off x="357188" y="2284405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5" name="TextBox 31"/>
          <p:cNvSpPr txBox="1">
            <a:spLocks noChangeArrowheads="1"/>
          </p:cNvSpPr>
          <p:nvPr/>
        </p:nvSpPr>
        <p:spPr bwMode="auto">
          <a:xfrm rot="-5400000">
            <a:off x="-626268" y="554249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9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210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Rectangle 48" descr="ตุลาคม"/>
            <p:cNvSpPr>
              <a:spLocks noChangeArrowheads="1"/>
            </p:cNvSpPr>
            <p:nvPr/>
          </p:nvSpPr>
          <p:spPr bwMode="auto">
            <a:xfrm>
              <a:off x="1" y="-19"/>
              <a:ext cx="3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19"/>
              <a:ext cx="4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19"/>
              <a:ext cx="5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5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7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8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9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0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1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2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3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4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5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6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7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8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9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0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1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2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3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4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5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6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7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8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2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3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4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5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6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7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6" name="TextBox 265"/>
          <p:cNvSpPr txBox="1">
            <a:spLocks noChangeArrowheads="1"/>
          </p:cNvSpPr>
          <p:nvPr/>
        </p:nvSpPr>
        <p:spPr bwMode="auto">
          <a:xfrm>
            <a:off x="3929058" y="1603144"/>
            <a:ext cx="271579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ลดตายจากอุบัติเหตุ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3309936" y="2852936"/>
            <a:ext cx="2125893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HI </a:t>
            </a:r>
            <a:r>
              <a:rPr lang="th-TH" altLang="th-TH" dirty="0" smtClean="0">
                <a:solidFill>
                  <a:schemeClr val="tx1"/>
                </a:solidFill>
              </a:rPr>
              <a:t>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5453076" y="2852936"/>
            <a:ext cx="2719324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en-US" altLang="th-TH" dirty="0" err="1" smtClean="0">
                <a:solidFill>
                  <a:schemeClr val="tx1"/>
                </a:solidFill>
              </a:rPr>
              <a:t>Mul.Inj</a:t>
            </a:r>
            <a:r>
              <a:rPr lang="en-US" altLang="th-TH" dirty="0" smtClean="0">
                <a:solidFill>
                  <a:schemeClr val="tx1"/>
                </a:solidFill>
              </a:rPr>
              <a:t>.</a:t>
            </a:r>
            <a:r>
              <a:rPr lang="th-TH" altLang="th-TH" dirty="0" smtClean="0">
                <a:solidFill>
                  <a:schemeClr val="tx1"/>
                </a:solidFill>
              </a:rPr>
              <a:t>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8" name="ลูกศรขึ้น 107"/>
          <p:cNvSpPr/>
          <p:nvPr/>
        </p:nvSpPr>
        <p:spPr>
          <a:xfrm>
            <a:off x="7000892" y="200024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4" name="สามเหลี่ยมหน้าจั่ว 103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5" name="TextBox 104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" name="ลูกศรขึ้น 112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4" name="ลูกศรขึ้น 11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5" name="ลูกศรขึ้น 11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772184" y="-27384"/>
            <a:ext cx="3626304" cy="400105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th-TH" altLang="th-TH" dirty="0" smtClean="0">
                <a:solidFill>
                  <a:schemeClr val="tx1"/>
                </a:solidFill>
              </a:rPr>
              <a:t>อัตราตายจากอุบัติเหตุลดลง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286248" y="3314647"/>
            <a:ext cx="2481631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en-US" altLang="th-TH" dirty="0" err="1" smtClean="0">
                <a:solidFill>
                  <a:schemeClr val="tx1"/>
                </a:solidFill>
              </a:rPr>
              <a:t>Prev.Dead</a:t>
            </a:r>
            <a:r>
              <a:rPr lang="th-TH" altLang="th-TH" dirty="0" smtClean="0">
                <a:solidFill>
                  <a:schemeClr val="tx1"/>
                </a:solidFill>
              </a:rPr>
              <a:t>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69" grpId="0" animBg="1"/>
      <p:bldP spid="11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9kRhh6QYsRg/UcH_--bt-SI/AAAAAAAAGWM/CXTVi3QZQdA/s1600/car+accident1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20" y="1214422"/>
            <a:ext cx="9094280" cy="38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>
            <a:off x="357188" y="2284405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5" name="TextBox 31"/>
          <p:cNvSpPr txBox="1">
            <a:spLocks noChangeArrowheads="1"/>
          </p:cNvSpPr>
          <p:nvPr/>
        </p:nvSpPr>
        <p:spPr bwMode="auto">
          <a:xfrm rot="-5400000">
            <a:off x="-626268" y="554249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9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210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Rectangle 48" descr="ตุลาคม"/>
            <p:cNvSpPr>
              <a:spLocks noChangeArrowheads="1"/>
            </p:cNvSpPr>
            <p:nvPr/>
          </p:nvSpPr>
          <p:spPr bwMode="auto">
            <a:xfrm>
              <a:off x="1" y="-19"/>
              <a:ext cx="3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19"/>
              <a:ext cx="4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19"/>
              <a:ext cx="5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5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7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8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9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0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1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2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3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4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5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6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7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8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9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0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1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2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3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4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5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6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7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8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2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3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4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5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6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7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6" name="TextBox 265"/>
          <p:cNvSpPr txBox="1">
            <a:spLocks noChangeArrowheads="1"/>
          </p:cNvSpPr>
          <p:nvPr/>
        </p:nvSpPr>
        <p:spPr bwMode="auto">
          <a:xfrm>
            <a:off x="3929058" y="1603144"/>
            <a:ext cx="271579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ลดตายจากอุบัติเหตุ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3309936" y="2852936"/>
            <a:ext cx="2125893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HI </a:t>
            </a:r>
            <a:r>
              <a:rPr lang="th-TH" altLang="th-TH" dirty="0" smtClean="0">
                <a:solidFill>
                  <a:schemeClr val="tx1"/>
                </a:solidFill>
              </a:rPr>
              <a:t>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5453076" y="2852936"/>
            <a:ext cx="2719324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en-US" altLang="th-TH" dirty="0" err="1" smtClean="0">
                <a:solidFill>
                  <a:schemeClr val="tx1"/>
                </a:solidFill>
              </a:rPr>
              <a:t>Mul.Inj</a:t>
            </a:r>
            <a:r>
              <a:rPr lang="en-US" altLang="th-TH" dirty="0" smtClean="0">
                <a:solidFill>
                  <a:schemeClr val="tx1"/>
                </a:solidFill>
              </a:rPr>
              <a:t>.</a:t>
            </a:r>
            <a:r>
              <a:rPr lang="th-TH" altLang="th-TH" dirty="0" smtClean="0">
                <a:solidFill>
                  <a:schemeClr val="tx1"/>
                </a:solidFill>
              </a:rPr>
              <a:t>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8" name="ลูกศรขึ้น 107"/>
          <p:cNvSpPr/>
          <p:nvPr/>
        </p:nvSpPr>
        <p:spPr>
          <a:xfrm>
            <a:off x="7000892" y="200024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4" name="สามเหลี่ยมหน้าจั่ว 103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5" name="TextBox 104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" name="ลูกศรขึ้น 112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4" name="ลูกศรขึ้น 11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5" name="ลูกศรขึ้น 11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772184" y="-27384"/>
            <a:ext cx="3626304" cy="400105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th-TH" altLang="th-TH" dirty="0" smtClean="0">
                <a:solidFill>
                  <a:schemeClr val="tx1"/>
                </a:solidFill>
              </a:rPr>
              <a:t>อัตราตายจากอุบัติเหตุลดลง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455379" y="5373592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701694" y="5286388"/>
            <a:ext cx="1080000" cy="39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พยาบาล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629194" y="4962524"/>
            <a:ext cx="3168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ศักยภาพบุคลากร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090678" y="4984749"/>
            <a:ext cx="2124000" cy="461661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พัฒนาระบบบริการ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684720" y="4038608"/>
            <a:ext cx="958850" cy="461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บุคลากร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428794" y="5633940"/>
            <a:ext cx="169148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/>
              <a:t>CM:150,000</a:t>
            </a:r>
            <a:r>
              <a:rPr lang="th-TH" altLang="th-TH" dirty="0"/>
              <a:t>฿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196994" y="5640345"/>
            <a:ext cx="1661022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/>
              <a:t>TN:150,000</a:t>
            </a:r>
            <a:r>
              <a:rPr lang="th-TH" altLang="th-TH" dirty="0"/>
              <a:t>฿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571604" y="4000504"/>
            <a:ext cx="1143008" cy="461661"/>
          </a:xfrm>
          <a:prstGeom prst="rect">
            <a:avLst/>
          </a:prstGeom>
          <a:solidFill>
            <a:srgbClr val="CC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เครือข่ายฯ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781594" y="3675942"/>
            <a:ext cx="279067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Trauma dead case review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7" name="ลูกศรขึ้น 206"/>
          <p:cNvSpPr/>
          <p:nvPr/>
        </p:nvSpPr>
        <p:spPr>
          <a:xfrm>
            <a:off x="4429129" y="4487605"/>
            <a:ext cx="1428755" cy="35718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8" name="ลูกศรขึ้น 258"/>
          <p:cNvSpPr/>
          <p:nvPr/>
        </p:nvSpPr>
        <p:spPr>
          <a:xfrm>
            <a:off x="857224" y="4487605"/>
            <a:ext cx="1428755" cy="35718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9" name="ดาว 6 แฉก 259"/>
          <p:cNvSpPr/>
          <p:nvPr/>
        </p:nvSpPr>
        <p:spPr>
          <a:xfrm>
            <a:off x="2143108" y="6202117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0" name="ดาว 6 แฉก 260"/>
          <p:cNvSpPr/>
          <p:nvPr/>
        </p:nvSpPr>
        <p:spPr>
          <a:xfrm>
            <a:off x="4786314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ดาว 6 แฉก 261"/>
          <p:cNvSpPr/>
          <p:nvPr/>
        </p:nvSpPr>
        <p:spPr>
          <a:xfrm>
            <a:off x="4071934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" name="ดาว 6 แฉก 262"/>
          <p:cNvSpPr/>
          <p:nvPr/>
        </p:nvSpPr>
        <p:spPr>
          <a:xfrm>
            <a:off x="1071538" y="4929198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ดาว 6 แฉก 263"/>
          <p:cNvSpPr/>
          <p:nvPr/>
        </p:nvSpPr>
        <p:spPr>
          <a:xfrm>
            <a:off x="5945088" y="5326294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ดาว 6 แฉก 264"/>
          <p:cNvSpPr/>
          <p:nvPr/>
        </p:nvSpPr>
        <p:spPr>
          <a:xfrm>
            <a:off x="4222202" y="5302154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9" name="ตัวเชื่อมต่อตรง 205"/>
          <p:cNvCxnSpPr/>
          <p:nvPr/>
        </p:nvCxnSpPr>
        <p:spPr>
          <a:xfrm>
            <a:off x="357188" y="4843197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4286248" y="3314647"/>
            <a:ext cx="2481631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en-US" altLang="th-TH" dirty="0" err="1" smtClean="0">
                <a:solidFill>
                  <a:schemeClr val="tx1"/>
                </a:solidFill>
              </a:rPr>
              <a:t>Prev.Dead</a:t>
            </a:r>
            <a:r>
              <a:rPr lang="th-TH" altLang="th-TH" dirty="0" smtClean="0">
                <a:solidFill>
                  <a:schemeClr val="tx1"/>
                </a:solidFill>
              </a:rPr>
              <a:t>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68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6" grpId="0" animBg="1"/>
      <p:bldP spid="1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"/>
            <a:ext cx="3962400" cy="68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dirty="0" smtClean="0"/>
              <a:t>ยุทธศาสตร์ที่ </a:t>
            </a:r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h-TH" dirty="0" smtClean="0"/>
              <a:t>จัดระบบบริการ</a:t>
            </a:r>
          </a:p>
          <a:p>
            <a:pPr lvl="1"/>
            <a:r>
              <a:rPr lang="th-TH" dirty="0" smtClean="0"/>
              <a:t>มีคุณภาพ</a:t>
            </a:r>
          </a:p>
          <a:p>
            <a:pPr lvl="2"/>
            <a:r>
              <a:rPr lang="th-TH" dirty="0" smtClean="0"/>
              <a:t>มาตรฐาน</a:t>
            </a:r>
          </a:p>
          <a:p>
            <a:pPr lvl="1"/>
            <a:r>
              <a:rPr lang="th-TH" dirty="0" smtClean="0"/>
              <a:t>ครอบคลุม</a:t>
            </a:r>
          </a:p>
          <a:p>
            <a:pPr lvl="1"/>
            <a:r>
              <a:rPr lang="th-TH" dirty="0" err="1" smtClean="0"/>
              <a:t>ปชช.</a:t>
            </a:r>
            <a:r>
              <a:rPr lang="th-TH" dirty="0" smtClean="0"/>
              <a:t>เข้าถึง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9kRhh6QYsRg/UcH_--bt-SI/AAAAAAAAGWM/CXTVi3QZQdA/s1600/car+accident1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20" y="1214422"/>
            <a:ext cx="9094280" cy="38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>
            <a:off x="357188" y="2284405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5" name="TextBox 31"/>
          <p:cNvSpPr txBox="1">
            <a:spLocks noChangeArrowheads="1"/>
          </p:cNvSpPr>
          <p:nvPr/>
        </p:nvSpPr>
        <p:spPr bwMode="auto">
          <a:xfrm rot="-5400000">
            <a:off x="-626268" y="554249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9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210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Rectangle 48" descr="ตุลาคม"/>
            <p:cNvSpPr>
              <a:spLocks noChangeArrowheads="1"/>
            </p:cNvSpPr>
            <p:nvPr/>
          </p:nvSpPr>
          <p:spPr bwMode="auto">
            <a:xfrm>
              <a:off x="1" y="-19"/>
              <a:ext cx="3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19"/>
              <a:ext cx="4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19"/>
              <a:ext cx="5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5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7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8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9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0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1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2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3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4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5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6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7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8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9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0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1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2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3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4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5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6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7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8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2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3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4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5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6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7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6" name="TextBox 265"/>
          <p:cNvSpPr txBox="1">
            <a:spLocks noChangeArrowheads="1"/>
          </p:cNvSpPr>
          <p:nvPr/>
        </p:nvSpPr>
        <p:spPr bwMode="auto">
          <a:xfrm>
            <a:off x="3929058" y="1603144"/>
            <a:ext cx="271579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ลดตายจากอุบัติเหตุ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2184" y="2809216"/>
            <a:ext cx="5866991" cy="133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3309936" y="2852936"/>
            <a:ext cx="2125893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HI </a:t>
            </a:r>
            <a:r>
              <a:rPr lang="th-TH" altLang="th-TH" dirty="0" smtClean="0">
                <a:solidFill>
                  <a:schemeClr val="tx1"/>
                </a:solidFill>
              </a:rPr>
              <a:t>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5453076" y="2852936"/>
            <a:ext cx="2719324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en-US" altLang="th-TH" dirty="0" err="1" smtClean="0">
                <a:solidFill>
                  <a:schemeClr val="tx1"/>
                </a:solidFill>
              </a:rPr>
              <a:t>Mul.Inj</a:t>
            </a:r>
            <a:r>
              <a:rPr lang="en-US" altLang="th-TH" dirty="0" smtClean="0">
                <a:solidFill>
                  <a:schemeClr val="tx1"/>
                </a:solidFill>
              </a:rPr>
              <a:t>.</a:t>
            </a:r>
            <a:r>
              <a:rPr lang="th-TH" altLang="th-TH" dirty="0" smtClean="0">
                <a:solidFill>
                  <a:schemeClr val="tx1"/>
                </a:solidFill>
              </a:rPr>
              <a:t>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8" name="ลูกศรขึ้น 107"/>
          <p:cNvSpPr/>
          <p:nvPr/>
        </p:nvSpPr>
        <p:spPr>
          <a:xfrm>
            <a:off x="7000892" y="200024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4" name="สามเหลี่ยมหน้าจั่ว 103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5" name="TextBox 104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3" name="ลูกศรขึ้น 112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4" name="ลูกศรขึ้น 11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5" name="ลูกศรขึ้น 11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16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772184" y="-27384"/>
            <a:ext cx="3626304" cy="400105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th-TH" altLang="th-TH" dirty="0" smtClean="0">
                <a:solidFill>
                  <a:schemeClr val="tx1"/>
                </a:solidFill>
              </a:rPr>
              <a:t>อัตราตายจากอุบัติเหตุลดลง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246173" y="3314647"/>
            <a:ext cx="2561781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en-US" altLang="th-TH" dirty="0" err="1" smtClean="0">
                <a:solidFill>
                  <a:schemeClr val="tx1"/>
                </a:solidFill>
              </a:rPr>
              <a:t>Prev.Dead</a:t>
            </a:r>
            <a:r>
              <a:rPr lang="th-TH" altLang="th-TH" dirty="0" smtClean="0">
                <a:solidFill>
                  <a:schemeClr val="tx1"/>
                </a:solidFill>
              </a:rPr>
              <a:t> 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3212976"/>
            <a:ext cx="83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endParaRPr lang="en-US" sz="54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2268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69" grpId="0" animBg="1"/>
      <p:bldP spid="117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9kRhh6QYsRg/UcH_--bt-SI/AAAAAAAAGWM/CXTVi3QZQdA/s1600/car+accident1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20" y="1214422"/>
            <a:ext cx="9094280" cy="38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210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Rectangle 48" descr="ตุลาคม"/>
            <p:cNvSpPr>
              <a:spLocks noChangeArrowheads="1"/>
            </p:cNvSpPr>
            <p:nvPr/>
          </p:nvSpPr>
          <p:spPr bwMode="auto">
            <a:xfrm>
              <a:off x="1" y="-19"/>
              <a:ext cx="3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19"/>
              <a:ext cx="4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19"/>
              <a:ext cx="50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5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7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8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9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0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1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2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3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4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5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6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7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8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9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0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1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2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3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4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5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6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7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8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2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3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4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5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6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7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09" name="ตัวเชื่อมต่อตรง 205"/>
          <p:cNvCxnSpPr/>
          <p:nvPr/>
        </p:nvCxnSpPr>
        <p:spPr>
          <a:xfrm>
            <a:off x="357188" y="4843197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1557361" y="214290"/>
            <a:ext cx="2957017" cy="132343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นพ. ศักดิ์ชัย  ตั้งจิตวิทยา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โทร.0812721928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drsakchait@hotmail.com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4786314" y="214290"/>
            <a:ext cx="2968175" cy="132343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นาง เรณู  แสงสุวรรณ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0878909339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Jim_raenu@hotmail.com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0" name="ชื่อเรื่อง 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1" name="ตัวยึดเนื้อหา 1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รพศ./ </a:t>
            </a:r>
            <a:r>
              <a:rPr lang="th-TH" dirty="0" err="1" smtClean="0"/>
              <a:t>รพท.</a:t>
            </a:r>
            <a:r>
              <a:rPr lang="th-TH" dirty="0" smtClean="0"/>
              <a:t> ทุกแห่ง</a:t>
            </a:r>
          </a:p>
          <a:p>
            <a:pPr lvl="1"/>
            <a:r>
              <a:rPr lang="th-TH" sz="3600" dirty="0" smtClean="0"/>
              <a:t>รายงานข้อมูลตามตารางข้อมูล</a:t>
            </a:r>
          </a:p>
          <a:p>
            <a:pPr lvl="1"/>
            <a:r>
              <a:rPr lang="th-TH" sz="3600" dirty="0" smtClean="0"/>
              <a:t>ส่งฐานข้อมูล </a:t>
            </a:r>
            <a:r>
              <a:rPr lang="en-US" sz="3600" dirty="0" smtClean="0"/>
              <a:t>IS. </a:t>
            </a:r>
            <a:r>
              <a:rPr lang="th-TH" sz="3600" dirty="0" smtClean="0"/>
              <a:t>ให้ผู้ประสานงาน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400368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pturedbycarrie.com/blog/wp-content/uploads/2010/06/0610-newborn-photograph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766763"/>
            <a:ext cx="9220200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2500298" y="2714620"/>
            <a:ext cx="195918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4429124" y="1571612"/>
            <a:ext cx="226856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ทารกตายลดลง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4500562" y="2724093"/>
            <a:ext cx="226856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ทารกตายลดลง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432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432000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8" name="สามเหลี่ยมหน้าจั่ว 147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1" name="TextBox 190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6" name="ลูกศรขึ้น 195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7" name="ลูกศรขึ้น 196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8" name="ลูกศรขึ้น 19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8260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pturedbycarrie.com/blog/wp-content/uploads/2010/06/0610-newborn-photographer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766763"/>
            <a:ext cx="9220200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899287" y="4287841"/>
            <a:ext cx="111600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5007476" y="5429264"/>
            <a:ext cx="1876432" cy="461661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วชก.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ประจำปี 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NB.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934976" y="5105400"/>
            <a:ext cx="3168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ศักยภาพบุคลากร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6715140" y="3929066"/>
            <a:ext cx="176681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จัดทำ </a:t>
            </a:r>
            <a:r>
              <a:rPr lang="en-US" altLang="th-TH" sz="2400" dirty="0" smtClean="0">
                <a:latin typeface="TH SarabunPSK" pitchFamily="34" charset="-34"/>
                <a:cs typeface="TH SarabunPSK" pitchFamily="34" charset="-34"/>
              </a:rPr>
              <a:t>CPG.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ลูกศรขึ้น 142"/>
          <p:cNvSpPr/>
          <p:nvPr/>
        </p:nvSpPr>
        <p:spPr>
          <a:xfrm>
            <a:off x="4857752" y="4714884"/>
            <a:ext cx="1285879" cy="285742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072066" y="4214818"/>
            <a:ext cx="958850" cy="461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บุคลากร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955802" y="3957589"/>
            <a:ext cx="214314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เยี่ยมนิเทศเครือข่ายฯ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4" name="ดาว 6 แฉก 173"/>
          <p:cNvSpPr/>
          <p:nvPr/>
        </p:nvSpPr>
        <p:spPr>
          <a:xfrm>
            <a:off x="2143108" y="6202117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5" name="ดาว 6 แฉก 174"/>
          <p:cNvSpPr/>
          <p:nvPr/>
        </p:nvSpPr>
        <p:spPr>
          <a:xfrm>
            <a:off x="1571604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6" name="ดาว 6 แฉก 175"/>
          <p:cNvSpPr/>
          <p:nvPr/>
        </p:nvSpPr>
        <p:spPr>
          <a:xfrm>
            <a:off x="4071934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7" name="ดาว 6 แฉก 176"/>
          <p:cNvSpPr/>
          <p:nvPr/>
        </p:nvSpPr>
        <p:spPr>
          <a:xfrm>
            <a:off x="4038596" y="596743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9" name="ดาว 6 แฉก 178"/>
          <p:cNvSpPr/>
          <p:nvPr/>
        </p:nvSpPr>
        <p:spPr>
          <a:xfrm>
            <a:off x="4857752" y="535782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0" name="ดาว 6 แฉก 179"/>
          <p:cNvSpPr/>
          <p:nvPr/>
        </p:nvSpPr>
        <p:spPr>
          <a:xfrm>
            <a:off x="6572264" y="407194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2" name="ดาว 6 แฉก 181"/>
          <p:cNvSpPr/>
          <p:nvPr/>
        </p:nvSpPr>
        <p:spPr>
          <a:xfrm>
            <a:off x="1571604" y="371475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3" name="ดาว 6 แฉก 182"/>
          <p:cNvSpPr/>
          <p:nvPr/>
        </p:nvSpPr>
        <p:spPr>
          <a:xfrm>
            <a:off x="2786050" y="357187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" name="ดาว 6 แฉก 183"/>
          <p:cNvSpPr/>
          <p:nvPr/>
        </p:nvSpPr>
        <p:spPr>
          <a:xfrm>
            <a:off x="3929058" y="371475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5" name="ดาว 6 แฉก 184"/>
          <p:cNvSpPr/>
          <p:nvPr/>
        </p:nvSpPr>
        <p:spPr>
          <a:xfrm>
            <a:off x="4038596" y="6476998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6" name="ดาว 6 แฉก 185"/>
          <p:cNvSpPr/>
          <p:nvPr/>
        </p:nvSpPr>
        <p:spPr>
          <a:xfrm>
            <a:off x="6677040" y="61769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7" name="ดาว 6 แฉก 186"/>
          <p:cNvSpPr/>
          <p:nvPr/>
        </p:nvSpPr>
        <p:spPr>
          <a:xfrm>
            <a:off x="6643702" y="592933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8" name="ดาว 6 แฉก 187"/>
          <p:cNvSpPr/>
          <p:nvPr/>
        </p:nvSpPr>
        <p:spPr>
          <a:xfrm>
            <a:off x="6643702" y="6438898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5502776" y="5783221"/>
            <a:ext cx="1855306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/>
              <a:t>Care:250,000</a:t>
            </a:r>
            <a:r>
              <a:rPr lang="th-TH" altLang="th-TH" dirty="0"/>
              <a:t>฿</a:t>
            </a: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2500298" y="2714620"/>
            <a:ext cx="195918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4429124" y="1571612"/>
            <a:ext cx="226856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ทารกตายลดลง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1000100" y="4572008"/>
            <a:ext cx="133200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000" b="0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สฎ.ชพ.รน.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1241422" y="4314779"/>
            <a:ext cx="111600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2571736" y="4572008"/>
            <a:ext cx="96692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นศ.</a:t>
            </a:r>
            <a:r>
              <a:rPr lang="th-TH" altLang="th-TH" dirty="0" smtClean="0">
                <a:solidFill>
                  <a:schemeClr val="tx1"/>
                </a:solidFill>
              </a:rPr>
              <a:t>กบ.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4214810" y="4572008"/>
            <a:ext cx="56937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พง.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670314" y="4314779"/>
            <a:ext cx="111600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2455868" y="4314779"/>
            <a:ext cx="111600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4500562" y="2724093"/>
            <a:ext cx="226856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ทารกตายลดลง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432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432000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cxnSp>
        <p:nvCxnSpPr>
          <p:cNvPr id="181" name="ลูกศรเชื่อมต่อแบบตรง 180"/>
          <p:cNvCxnSpPr>
            <a:stCxn id="162" idx="2"/>
          </p:cNvCxnSpPr>
          <p:nvPr/>
        </p:nvCxnSpPr>
        <p:spPr>
          <a:xfrm rot="16200000" flipH="1">
            <a:off x="5513108" y="5014638"/>
            <a:ext cx="27564" cy="3233755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สามเหลี่ยมหน้าจั่ว 147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1" name="TextBox 190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6" name="ลูกศรขึ้น 195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7" name="ลูกศรขึ้น 196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8" name="ลูกศรขึ้น 19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8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pturedbycarrie.com/blog/wp-content/uploads/2010/06/0610-newborn-photographer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766763"/>
            <a:ext cx="9220200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2776587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21692" y="494116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432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432000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8" name="สามเหลี่ยมหน้าจั่ว 147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1" name="TextBox 190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6" name="ลูกศรขึ้น 195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7" name="ลูกศรขึ้น 196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8" name="ลูกศรขึ้น 19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3455567" y="44624"/>
            <a:ext cx="2268561" cy="400105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ทารกตายลดลง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5620605" y="2327364"/>
            <a:ext cx="3599052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การคลอดทารก</a:t>
            </a:r>
            <a:r>
              <a:rPr lang="en-US" altLang="th-TH" dirty="0" smtClean="0">
                <a:solidFill>
                  <a:schemeClr val="tx1"/>
                </a:solidFill>
              </a:rPr>
              <a:t>&lt;2500gm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2915816" y="2302539"/>
            <a:ext cx="3312115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การคลอดก่อน</a:t>
            </a:r>
            <a:r>
              <a:rPr lang="en-US" altLang="th-TH" dirty="0" smtClean="0">
                <a:solidFill>
                  <a:schemeClr val="tx1"/>
                </a:solidFill>
              </a:rPr>
              <a:t>GA37wk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107504" y="2288055"/>
            <a:ext cx="3379441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(หญิงคลอด) อายุ</a:t>
            </a:r>
            <a:r>
              <a:rPr lang="en-US" altLang="th-TH" dirty="0" smtClean="0">
                <a:solidFill>
                  <a:schemeClr val="tx1"/>
                </a:solidFill>
              </a:rPr>
              <a:t>&lt;20</a:t>
            </a:r>
            <a:r>
              <a:rPr lang="th-TH" altLang="th-TH" dirty="0" smtClean="0">
                <a:solidFill>
                  <a:schemeClr val="tx1"/>
                </a:solidFill>
              </a:rPr>
              <a:t>ปี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3266031" y="2774652"/>
            <a:ext cx="5803502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(หญิงคลอด</a:t>
            </a:r>
            <a:r>
              <a:rPr lang="en-US" altLang="th-TH" dirty="0">
                <a:solidFill>
                  <a:schemeClr val="tx1"/>
                </a:solidFill>
              </a:rPr>
              <a:t>GA24-34wk</a:t>
            </a:r>
            <a:r>
              <a:rPr lang="en-US" altLang="th-TH" dirty="0" smtClean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 ได้รับ</a:t>
            </a:r>
            <a:r>
              <a:rPr lang="en-US" altLang="th-TH" dirty="0" smtClean="0">
                <a:solidFill>
                  <a:schemeClr val="tx1"/>
                </a:solidFill>
              </a:rPr>
              <a:t>steroid&gt;1dose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4860950" y="3710756"/>
            <a:ext cx="404468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&lt;2500gm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4886978" y="4070796"/>
            <a:ext cx="404468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&lt;1000gm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6" name="TextBox 205"/>
          <p:cNvSpPr txBox="1">
            <a:spLocks noChangeArrowheads="1"/>
          </p:cNvSpPr>
          <p:nvPr/>
        </p:nvSpPr>
        <p:spPr bwMode="auto">
          <a:xfrm>
            <a:off x="4654544" y="4502844"/>
            <a:ext cx="450955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1000-1499gm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4670954" y="4934892"/>
            <a:ext cx="450955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1500-2499gm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473980" y="3723167"/>
            <a:ext cx="404468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>
                <a:solidFill>
                  <a:schemeClr val="tx1"/>
                </a:solidFill>
              </a:rPr>
              <a:t>&gt;</a:t>
            </a:r>
            <a:r>
              <a:rPr lang="en-US" altLang="th-TH" dirty="0" smtClean="0">
                <a:solidFill>
                  <a:schemeClr val="tx1"/>
                </a:solidFill>
              </a:rPr>
              <a:t>2500gm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5875898" y="3237180"/>
            <a:ext cx="3232606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KPI:%(Birth Asphyxia) </a:t>
            </a:r>
            <a:r>
              <a:rPr lang="th-TH" altLang="th-TH" dirty="0" smtClean="0">
                <a:solidFill>
                  <a:schemeClr val="tx1"/>
                </a:solidFill>
              </a:rPr>
              <a:t>ตาย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3059832" y="3237180"/>
            <a:ext cx="3322373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KPI:%NB</a:t>
            </a:r>
            <a:r>
              <a:rPr lang="th-TH" altLang="th-TH" dirty="0" smtClean="0">
                <a:solidFill>
                  <a:schemeClr val="tx1"/>
                </a:solidFill>
              </a:rPr>
              <a:t> เกิด</a:t>
            </a:r>
            <a:r>
              <a:rPr lang="en-US" altLang="th-TH" dirty="0" smtClean="0">
                <a:solidFill>
                  <a:schemeClr val="tx1"/>
                </a:solidFill>
              </a:rPr>
              <a:t>Birth Asphyxia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691" y="4223196"/>
            <a:ext cx="4340795" cy="148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179512" y="3278708"/>
            <a:ext cx="2749461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ทารกตายใน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338768" y="4223196"/>
            <a:ext cx="4283535" cy="400105"/>
          </a:xfrm>
          <a:prstGeom prst="rect">
            <a:avLst/>
          </a:prstGeom>
          <a:solidFill>
            <a:srgbClr val="99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&lt;1500gm</a:t>
            </a:r>
            <a:r>
              <a:rPr lang="th-TH" altLang="th-TH" dirty="0" smtClean="0">
                <a:solidFill>
                  <a:schemeClr val="tx1"/>
                </a:solidFill>
              </a:rPr>
              <a:t> </a:t>
            </a:r>
            <a:r>
              <a:rPr lang="en-US" altLang="th-TH" dirty="0" smtClean="0">
                <a:solidFill>
                  <a:schemeClr val="tx1"/>
                </a:solidFill>
              </a:rPr>
              <a:t>or GA&lt;32wk</a:t>
            </a:r>
            <a:r>
              <a:rPr lang="th-TH" altLang="th-TH" dirty="0" smtClean="0">
                <a:solidFill>
                  <a:schemeClr val="tx1"/>
                </a:solidFill>
              </a:rPr>
              <a:t>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1428201" y="4606795"/>
            <a:ext cx="3143799" cy="400105"/>
          </a:xfrm>
          <a:prstGeom prst="rect">
            <a:avLst/>
          </a:prstGeom>
          <a:solidFill>
            <a:srgbClr val="99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BPD: GA36wk </a:t>
            </a:r>
            <a:r>
              <a:rPr lang="th-TH" altLang="th-TH" dirty="0" smtClean="0">
                <a:solidFill>
                  <a:schemeClr val="tx1"/>
                </a:solidFill>
              </a:rPr>
              <a:t>ยังต้องให้</a:t>
            </a:r>
            <a:r>
              <a:rPr lang="en-US" altLang="th-TH" dirty="0" smtClean="0">
                <a:solidFill>
                  <a:schemeClr val="tx1"/>
                </a:solidFill>
              </a:rPr>
              <a:t>O2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2" name="TextBox 211"/>
          <p:cNvSpPr txBox="1">
            <a:spLocks noChangeArrowheads="1"/>
          </p:cNvSpPr>
          <p:nvPr/>
        </p:nvSpPr>
        <p:spPr bwMode="auto">
          <a:xfrm>
            <a:off x="3206828" y="4966835"/>
            <a:ext cx="1365172" cy="400105"/>
          </a:xfrm>
          <a:prstGeom prst="rect">
            <a:avLst/>
          </a:prstGeom>
          <a:solidFill>
            <a:srgbClr val="99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IVH Gr.3-4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3" name="TextBox 212"/>
          <p:cNvSpPr txBox="1">
            <a:spLocks noChangeArrowheads="1"/>
          </p:cNvSpPr>
          <p:nvPr/>
        </p:nvSpPr>
        <p:spPr bwMode="auto">
          <a:xfrm>
            <a:off x="1374639" y="4941168"/>
            <a:ext cx="1757201" cy="400105"/>
          </a:xfrm>
          <a:prstGeom prst="rect">
            <a:avLst/>
          </a:prstGeom>
          <a:solidFill>
            <a:srgbClr val="92D05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rgbClr val="C00000"/>
                </a:solidFill>
              </a:rPr>
              <a:t>ROP Stage3-5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5688" y="5410200"/>
            <a:ext cx="5149949" cy="12854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1175821" y="5310793"/>
            <a:ext cx="2459638" cy="400105"/>
          </a:xfrm>
          <a:prstGeom prst="rect">
            <a:avLst/>
          </a:prstGeom>
          <a:solidFill>
            <a:srgbClr val="92D05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rgbClr val="C00000"/>
                </a:solidFill>
              </a:rPr>
              <a:t>Hearing Impairment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215" name="TextBox 214"/>
          <p:cNvSpPr txBox="1">
            <a:spLocks noChangeArrowheads="1"/>
          </p:cNvSpPr>
          <p:nvPr/>
        </p:nvSpPr>
        <p:spPr bwMode="auto">
          <a:xfrm>
            <a:off x="4716016" y="5445224"/>
            <a:ext cx="2437773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%(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Refer)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6" name="TextBox 215"/>
          <p:cNvSpPr txBox="1">
            <a:spLocks noChangeArrowheads="1"/>
          </p:cNvSpPr>
          <p:nvPr/>
        </p:nvSpPr>
        <p:spPr bwMode="auto">
          <a:xfrm>
            <a:off x="7111036" y="5805264"/>
            <a:ext cx="1493412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BT.&gt;37.5 C.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7" name="TextBox 216"/>
          <p:cNvSpPr txBox="1">
            <a:spLocks noChangeArrowheads="1"/>
          </p:cNvSpPr>
          <p:nvPr/>
        </p:nvSpPr>
        <p:spPr bwMode="auto">
          <a:xfrm>
            <a:off x="7092249" y="5460464"/>
            <a:ext cx="1512199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BT.&lt;36.5 C.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8" name="TextBox 217"/>
          <p:cNvSpPr txBox="1">
            <a:spLocks noChangeArrowheads="1"/>
          </p:cNvSpPr>
          <p:nvPr/>
        </p:nvSpPr>
        <p:spPr bwMode="auto">
          <a:xfrm>
            <a:off x="5520899" y="5837207"/>
            <a:ext cx="1643389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err="1" smtClean="0">
                <a:solidFill>
                  <a:schemeClr val="tx1"/>
                </a:solidFill>
              </a:rPr>
              <a:t>Dtx</a:t>
            </a:r>
            <a:r>
              <a:rPr lang="en-US" altLang="th-TH" dirty="0" smtClean="0">
                <a:solidFill>
                  <a:schemeClr val="tx1"/>
                </a:solidFill>
              </a:rPr>
              <a:t>&lt;40mg%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3797262" y="5837207"/>
            <a:ext cx="1782850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err="1" smtClean="0">
                <a:solidFill>
                  <a:schemeClr val="tx1"/>
                </a:solidFill>
              </a:rPr>
              <a:t>Dtx</a:t>
            </a:r>
            <a:r>
              <a:rPr lang="en-US" altLang="th-TH" dirty="0" smtClean="0">
                <a:solidFill>
                  <a:schemeClr val="tx1"/>
                </a:solidFill>
              </a:rPr>
              <a:t>&gt;180mg%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20" name="TextBox 219"/>
          <p:cNvSpPr txBox="1">
            <a:spLocks noChangeArrowheads="1"/>
          </p:cNvSpPr>
          <p:nvPr/>
        </p:nvSpPr>
        <p:spPr bwMode="auto">
          <a:xfrm>
            <a:off x="4641671" y="6197247"/>
            <a:ext cx="1658521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ET.</a:t>
            </a:r>
            <a:r>
              <a:rPr lang="th-TH" altLang="th-TH" dirty="0" smtClean="0">
                <a:solidFill>
                  <a:schemeClr val="tx1"/>
                </a:solidFill>
              </a:rPr>
              <a:t>เลื่อน/หลุด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21" name="TextBox 220"/>
          <p:cNvSpPr txBox="1">
            <a:spLocks noChangeArrowheads="1"/>
          </p:cNvSpPr>
          <p:nvPr/>
        </p:nvSpPr>
        <p:spPr bwMode="auto">
          <a:xfrm>
            <a:off x="6350315" y="6197247"/>
            <a:ext cx="2254133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1</a:t>
            </a:r>
            <a:r>
              <a:rPr lang="th-TH" altLang="th-TH" dirty="0" smtClean="0">
                <a:solidFill>
                  <a:schemeClr val="tx1"/>
                </a:solidFill>
              </a:rPr>
              <a:t>ชม.(รพ.รับ)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>
            <a:spLocks noChangeArrowheads="1"/>
          </p:cNvSpPr>
          <p:nvPr/>
        </p:nvSpPr>
        <p:spPr bwMode="auto">
          <a:xfrm>
            <a:off x="475294" y="5805264"/>
            <a:ext cx="3016586" cy="400105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refer</a:t>
            </a:r>
            <a:r>
              <a:rPr lang="th-TH" altLang="th-TH" dirty="0" smtClean="0">
                <a:solidFill>
                  <a:schemeClr val="tx1"/>
                </a:solidFill>
              </a:rPr>
              <a:t>นอกเขตฯ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 animBg="1"/>
      <p:bldP spid="12322" grpId="0" animBg="1"/>
      <p:bldP spid="12324" grpId="0" animBg="1"/>
      <p:bldP spid="178" grpId="0" animBg="1"/>
      <p:bldP spid="200" grpId="0" animBg="1"/>
      <p:bldP spid="199" grpId="0" animBg="1"/>
      <p:bldP spid="189" grpId="0" animBg="1"/>
      <p:bldP spid="201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02" grpId="0" animBg="1"/>
      <p:bldP spid="2" grpId="0" animBg="1"/>
      <p:bldP spid="204" grpId="0" animBg="1"/>
      <p:bldP spid="210" grpId="0" animBg="1"/>
      <p:bldP spid="211" grpId="0" animBg="1"/>
      <p:bldP spid="212" grpId="0" animBg="1"/>
      <p:bldP spid="213" grpId="0" animBg="1"/>
      <p:bldP spid="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pturedbycarrie.com/blog/wp-content/uploads/2010/06/0610-newborn-photographer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620688"/>
            <a:ext cx="9220200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321692" y="479509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3099608" y="85854"/>
            <a:ext cx="2678929" cy="461661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sz="2400" dirty="0" smtClean="0">
                <a:solidFill>
                  <a:schemeClr val="tx1"/>
                </a:solidFill>
              </a:rPr>
              <a:t>KPI:</a:t>
            </a:r>
            <a:r>
              <a:rPr lang="th-TH" altLang="th-TH" sz="2400" dirty="0" smtClean="0">
                <a:solidFill>
                  <a:schemeClr val="tx1"/>
                </a:solidFill>
              </a:rPr>
              <a:t>ทารกตายลดลง</a:t>
            </a:r>
            <a:endParaRPr lang="th-TH" altLang="th-TH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49" y="620688"/>
            <a:ext cx="9112154" cy="158211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5509452" y="729946"/>
            <a:ext cx="3599052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การคลอดทารก</a:t>
            </a:r>
            <a:r>
              <a:rPr lang="en-US" altLang="th-TH" dirty="0" smtClean="0">
                <a:solidFill>
                  <a:schemeClr val="tx1"/>
                </a:solidFill>
              </a:rPr>
              <a:t>&lt;2500gm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2804663" y="705121"/>
            <a:ext cx="3312115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การคลอดก่อน</a:t>
            </a:r>
            <a:r>
              <a:rPr lang="en-US" altLang="th-TH" dirty="0" smtClean="0">
                <a:solidFill>
                  <a:schemeClr val="tx1"/>
                </a:solidFill>
              </a:rPr>
              <a:t>GA37wk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>
            <a:off x="-3649" y="690637"/>
            <a:ext cx="3379441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(หญิงคลอด) อายุ</a:t>
            </a:r>
            <a:r>
              <a:rPr lang="en-US" altLang="th-TH" dirty="0" smtClean="0">
                <a:solidFill>
                  <a:schemeClr val="tx1"/>
                </a:solidFill>
              </a:rPr>
              <a:t>&lt;20</a:t>
            </a:r>
            <a:r>
              <a:rPr lang="th-TH" altLang="th-TH" dirty="0" smtClean="0">
                <a:solidFill>
                  <a:schemeClr val="tx1"/>
                </a:solidFill>
              </a:rPr>
              <a:t>ปี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3154878" y="1177234"/>
            <a:ext cx="5803502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(หญิงคลอด</a:t>
            </a:r>
            <a:r>
              <a:rPr lang="en-US" altLang="th-TH" dirty="0">
                <a:solidFill>
                  <a:schemeClr val="tx1"/>
                </a:solidFill>
              </a:rPr>
              <a:t>GA24-34wk</a:t>
            </a:r>
            <a:r>
              <a:rPr lang="en-US" altLang="th-TH" dirty="0" smtClean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 ได้รับ</a:t>
            </a:r>
            <a:r>
              <a:rPr lang="en-US" altLang="th-TH" dirty="0" smtClean="0">
                <a:solidFill>
                  <a:schemeClr val="tx1"/>
                </a:solidFill>
              </a:rPr>
              <a:t>steroid&gt;1dose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803538" y="3088897"/>
            <a:ext cx="404468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&lt;2500gm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4886978" y="2522780"/>
            <a:ext cx="404468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&lt;1000gm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6" name="TextBox 205"/>
          <p:cNvSpPr txBox="1">
            <a:spLocks noChangeArrowheads="1"/>
          </p:cNvSpPr>
          <p:nvPr/>
        </p:nvSpPr>
        <p:spPr bwMode="auto">
          <a:xfrm>
            <a:off x="4654544" y="2954828"/>
            <a:ext cx="450955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1000-1499gm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4670954" y="3386876"/>
            <a:ext cx="450955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1500-2499gm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473980" y="2688792"/>
            <a:ext cx="404468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>
                <a:solidFill>
                  <a:schemeClr val="tx1"/>
                </a:solidFill>
              </a:rPr>
              <a:t>&gt;</a:t>
            </a:r>
            <a:r>
              <a:rPr lang="en-US" altLang="th-TH" dirty="0" smtClean="0">
                <a:solidFill>
                  <a:schemeClr val="tx1"/>
                </a:solidFill>
              </a:rPr>
              <a:t>2500gm</a:t>
            </a:r>
            <a:r>
              <a:rPr lang="th-TH" altLang="th-TH" dirty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5818748" y="1955155"/>
            <a:ext cx="3232606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KPI:%(Birth Asphyxia) </a:t>
            </a:r>
            <a:r>
              <a:rPr lang="th-TH" altLang="th-TH" dirty="0" smtClean="0">
                <a:solidFill>
                  <a:schemeClr val="tx1"/>
                </a:solidFill>
              </a:rPr>
              <a:t>ตาย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2948679" y="1639762"/>
            <a:ext cx="3322373" cy="400105"/>
          </a:xfrm>
          <a:prstGeom prst="rect">
            <a:avLst/>
          </a:prstGeom>
          <a:solidFill>
            <a:srgbClr val="CC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KPI:%NB</a:t>
            </a:r>
            <a:r>
              <a:rPr lang="th-TH" altLang="th-TH" dirty="0" smtClean="0">
                <a:solidFill>
                  <a:schemeClr val="tx1"/>
                </a:solidFill>
              </a:rPr>
              <a:t> เกิด</a:t>
            </a:r>
            <a:r>
              <a:rPr lang="en-US" altLang="th-TH" dirty="0" smtClean="0">
                <a:solidFill>
                  <a:schemeClr val="tx1"/>
                </a:solidFill>
              </a:rPr>
              <a:t>Birth Asphyxia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570957"/>
            <a:ext cx="4340795" cy="148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179512" y="2244333"/>
            <a:ext cx="2749461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ทารกตายใน</a:t>
            </a:r>
            <a:r>
              <a:rPr lang="en-US" altLang="th-TH" dirty="0" smtClean="0">
                <a:solidFill>
                  <a:schemeClr val="tx1"/>
                </a:solidFill>
              </a:rPr>
              <a:t>28</a:t>
            </a:r>
            <a:r>
              <a:rPr lang="th-TH" altLang="th-TH" dirty="0" smtClean="0">
                <a:solidFill>
                  <a:schemeClr val="tx1"/>
                </a:solidFill>
              </a:rPr>
              <a:t>วัน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96589" y="3570957"/>
            <a:ext cx="4283535" cy="400105"/>
          </a:xfrm>
          <a:prstGeom prst="rect">
            <a:avLst/>
          </a:prstGeom>
          <a:solidFill>
            <a:srgbClr val="99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>
                <a:solidFill>
                  <a:schemeClr val="tx1"/>
                </a:solidFill>
              </a:rPr>
              <a:t>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&lt;1500gm</a:t>
            </a:r>
            <a:r>
              <a:rPr lang="th-TH" altLang="th-TH" dirty="0" smtClean="0">
                <a:solidFill>
                  <a:schemeClr val="tx1"/>
                </a:solidFill>
              </a:rPr>
              <a:t> </a:t>
            </a:r>
            <a:r>
              <a:rPr lang="en-US" altLang="th-TH" dirty="0" smtClean="0">
                <a:solidFill>
                  <a:schemeClr val="tx1"/>
                </a:solidFill>
              </a:rPr>
              <a:t>or GA&lt;32wk</a:t>
            </a:r>
            <a:r>
              <a:rPr lang="th-TH" altLang="th-TH" dirty="0" smtClean="0">
                <a:solidFill>
                  <a:schemeClr val="tx1"/>
                </a:solidFill>
              </a:rPr>
              <a:t>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1286022" y="3954556"/>
            <a:ext cx="3143799" cy="400105"/>
          </a:xfrm>
          <a:prstGeom prst="rect">
            <a:avLst/>
          </a:prstGeom>
          <a:solidFill>
            <a:srgbClr val="99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BPD: GA36wk </a:t>
            </a:r>
            <a:r>
              <a:rPr lang="th-TH" altLang="th-TH" dirty="0" smtClean="0">
                <a:solidFill>
                  <a:schemeClr val="tx1"/>
                </a:solidFill>
              </a:rPr>
              <a:t>ยังต้องให้</a:t>
            </a:r>
            <a:r>
              <a:rPr lang="en-US" altLang="th-TH" dirty="0" smtClean="0">
                <a:solidFill>
                  <a:schemeClr val="tx1"/>
                </a:solidFill>
              </a:rPr>
              <a:t>O2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2" name="TextBox 211"/>
          <p:cNvSpPr txBox="1">
            <a:spLocks noChangeArrowheads="1"/>
          </p:cNvSpPr>
          <p:nvPr/>
        </p:nvSpPr>
        <p:spPr bwMode="auto">
          <a:xfrm>
            <a:off x="3064649" y="4314596"/>
            <a:ext cx="1365172" cy="400105"/>
          </a:xfrm>
          <a:prstGeom prst="rect">
            <a:avLst/>
          </a:prstGeom>
          <a:solidFill>
            <a:srgbClr val="99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IVH Gr.3-4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3" name="TextBox 212"/>
          <p:cNvSpPr txBox="1">
            <a:spLocks noChangeArrowheads="1"/>
          </p:cNvSpPr>
          <p:nvPr/>
        </p:nvSpPr>
        <p:spPr bwMode="auto">
          <a:xfrm>
            <a:off x="1232460" y="4288929"/>
            <a:ext cx="1757201" cy="400105"/>
          </a:xfrm>
          <a:prstGeom prst="rect">
            <a:avLst/>
          </a:prstGeom>
          <a:solidFill>
            <a:srgbClr val="92D05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rgbClr val="C00000"/>
                </a:solidFill>
              </a:rPr>
              <a:t>ROP Stage3-5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547" y="4797152"/>
            <a:ext cx="5149949" cy="12854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1033642" y="4658554"/>
            <a:ext cx="2459638" cy="400105"/>
          </a:xfrm>
          <a:prstGeom prst="rect">
            <a:avLst/>
          </a:prstGeom>
          <a:solidFill>
            <a:srgbClr val="92D05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rgbClr val="C00000"/>
                </a:solidFill>
              </a:rPr>
              <a:t>Hearing Impairment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215" name="TextBox 214"/>
          <p:cNvSpPr txBox="1">
            <a:spLocks noChangeArrowheads="1"/>
          </p:cNvSpPr>
          <p:nvPr/>
        </p:nvSpPr>
        <p:spPr bwMode="auto">
          <a:xfrm>
            <a:off x="4846875" y="4832176"/>
            <a:ext cx="2437773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%(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Refer)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6" name="TextBox 215"/>
          <p:cNvSpPr txBox="1">
            <a:spLocks noChangeArrowheads="1"/>
          </p:cNvSpPr>
          <p:nvPr/>
        </p:nvSpPr>
        <p:spPr bwMode="auto">
          <a:xfrm>
            <a:off x="7241895" y="5192216"/>
            <a:ext cx="1493412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BT.&gt;37.5 C.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7" name="TextBox 216"/>
          <p:cNvSpPr txBox="1">
            <a:spLocks noChangeArrowheads="1"/>
          </p:cNvSpPr>
          <p:nvPr/>
        </p:nvSpPr>
        <p:spPr bwMode="auto">
          <a:xfrm>
            <a:off x="7223108" y="4847416"/>
            <a:ext cx="1512199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BT.&lt;36.5 C.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8" name="TextBox 217"/>
          <p:cNvSpPr txBox="1">
            <a:spLocks noChangeArrowheads="1"/>
          </p:cNvSpPr>
          <p:nvPr/>
        </p:nvSpPr>
        <p:spPr bwMode="auto">
          <a:xfrm>
            <a:off x="5651758" y="5224159"/>
            <a:ext cx="1643389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err="1" smtClean="0">
                <a:solidFill>
                  <a:schemeClr val="tx1"/>
                </a:solidFill>
              </a:rPr>
              <a:t>Dtx</a:t>
            </a:r>
            <a:r>
              <a:rPr lang="en-US" altLang="th-TH" dirty="0" smtClean="0">
                <a:solidFill>
                  <a:schemeClr val="tx1"/>
                </a:solidFill>
              </a:rPr>
              <a:t>&lt;40mg%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3928121" y="5224159"/>
            <a:ext cx="1782850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err="1" smtClean="0">
                <a:solidFill>
                  <a:schemeClr val="tx1"/>
                </a:solidFill>
              </a:rPr>
              <a:t>Dtx</a:t>
            </a:r>
            <a:r>
              <a:rPr lang="en-US" altLang="th-TH" dirty="0" smtClean="0">
                <a:solidFill>
                  <a:schemeClr val="tx1"/>
                </a:solidFill>
              </a:rPr>
              <a:t>&gt;180mg%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20" name="TextBox 219"/>
          <p:cNvSpPr txBox="1">
            <a:spLocks noChangeArrowheads="1"/>
          </p:cNvSpPr>
          <p:nvPr/>
        </p:nvSpPr>
        <p:spPr bwMode="auto">
          <a:xfrm>
            <a:off x="4772530" y="5584199"/>
            <a:ext cx="1658521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ET.</a:t>
            </a:r>
            <a:r>
              <a:rPr lang="th-TH" altLang="th-TH" dirty="0" smtClean="0">
                <a:solidFill>
                  <a:schemeClr val="tx1"/>
                </a:solidFill>
              </a:rPr>
              <a:t>เลื่อน/หลุด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21" name="TextBox 220"/>
          <p:cNvSpPr txBox="1">
            <a:spLocks noChangeArrowheads="1"/>
          </p:cNvSpPr>
          <p:nvPr/>
        </p:nvSpPr>
        <p:spPr bwMode="auto">
          <a:xfrm>
            <a:off x="6481174" y="5584199"/>
            <a:ext cx="2254133" cy="400105"/>
          </a:xfrm>
          <a:prstGeom prst="rect">
            <a:avLst/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ตายใน</a:t>
            </a:r>
            <a:r>
              <a:rPr lang="en-US" altLang="th-TH" dirty="0" smtClean="0">
                <a:solidFill>
                  <a:schemeClr val="tx1"/>
                </a:solidFill>
              </a:rPr>
              <a:t>1</a:t>
            </a:r>
            <a:r>
              <a:rPr lang="th-TH" altLang="th-TH" dirty="0" smtClean="0">
                <a:solidFill>
                  <a:schemeClr val="tx1"/>
                </a:solidFill>
              </a:rPr>
              <a:t>ชม.(รพ.รับ)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>
            <a:spLocks noChangeArrowheads="1"/>
          </p:cNvSpPr>
          <p:nvPr/>
        </p:nvSpPr>
        <p:spPr bwMode="auto">
          <a:xfrm>
            <a:off x="1296370" y="5805264"/>
            <a:ext cx="3016586" cy="400105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en-US" altLang="th-TH" dirty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ทารก</a:t>
            </a:r>
            <a:r>
              <a:rPr lang="en-US" altLang="th-TH" dirty="0" smtClean="0">
                <a:solidFill>
                  <a:schemeClr val="tx1"/>
                </a:solidFill>
              </a:rPr>
              <a:t>refer</a:t>
            </a:r>
            <a:r>
              <a:rPr lang="th-TH" altLang="th-TH" dirty="0" smtClean="0">
                <a:solidFill>
                  <a:schemeClr val="tx1"/>
                </a:solidFill>
              </a:rPr>
              <a:t>นอกเขตฯ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668" y="906661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3646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200" grpId="0" animBg="1"/>
      <p:bldP spid="199" grpId="0" animBg="1"/>
      <p:bldP spid="189" grpId="0" animBg="1"/>
      <p:bldP spid="201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02" grpId="0" animBg="1"/>
      <p:bldP spid="2" grpId="0" animBg="1"/>
      <p:bldP spid="204" grpId="0" animBg="1"/>
      <p:bldP spid="210" grpId="0" animBg="1"/>
      <p:bldP spid="211" grpId="0" animBg="1"/>
      <p:bldP spid="212" grpId="0" animBg="1"/>
      <p:bldP spid="213" grpId="0" animBg="1"/>
      <p:bldP spid="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pturedbycarrie.com/blog/wp-content/uploads/2010/06/0610-newborn-photographer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00" y="766763"/>
            <a:ext cx="9220200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1557361" y="142852"/>
            <a:ext cx="3111997" cy="1015659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นาง </a:t>
            </a:r>
            <a:r>
              <a:rPr lang="th-TH" altLang="th-TH" dirty="0" err="1" smtClean="0">
                <a:solidFill>
                  <a:schemeClr val="tx1"/>
                </a:solidFill>
              </a:rPr>
              <a:t>พงษ์ศิริ</a:t>
            </a:r>
            <a:r>
              <a:rPr lang="th-TH" altLang="th-TH" dirty="0" smtClean="0">
                <a:solidFill>
                  <a:schemeClr val="tx1"/>
                </a:solidFill>
              </a:rPr>
              <a:t>  </a:t>
            </a:r>
            <a:r>
              <a:rPr lang="th-TH" altLang="th-TH" dirty="0" err="1" smtClean="0">
                <a:solidFill>
                  <a:schemeClr val="tx1"/>
                </a:solidFill>
              </a:rPr>
              <a:t>กาญ</a:t>
            </a:r>
            <a:r>
              <a:rPr lang="th-TH" altLang="th-TH" dirty="0" smtClean="0">
                <a:solidFill>
                  <a:schemeClr val="tx1"/>
                </a:solidFill>
              </a:rPr>
              <a:t>จนหิรัญ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โทร.0831022365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pongsiri_01@hotmail.com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4786314" y="142852"/>
            <a:ext cx="3664711" cy="132343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พญ.นพวรรณ</a:t>
            </a:r>
            <a:r>
              <a:rPr lang="th-TH" altLang="th-TH" dirty="0" smtClean="0">
                <a:solidFill>
                  <a:schemeClr val="tx1"/>
                </a:solidFill>
              </a:rPr>
              <a:t>  พงศ์โสภา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0815351680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noppawan10136@hotmail.com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1571604" y="1270333"/>
            <a:ext cx="2714451" cy="1015659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นส.</a:t>
            </a:r>
            <a:r>
              <a:rPr lang="th-TH" altLang="th-TH" dirty="0" smtClean="0">
                <a:solidFill>
                  <a:schemeClr val="tx1"/>
                </a:solidFill>
              </a:rPr>
              <a:t> ศศิมา </a:t>
            </a:r>
            <a:r>
              <a:rPr lang="th-TH" altLang="th-TH" dirty="0" err="1" smtClean="0">
                <a:solidFill>
                  <a:schemeClr val="tx1"/>
                </a:solidFill>
              </a:rPr>
              <a:t>ลิ่มวัฒ</a:t>
            </a:r>
            <a:r>
              <a:rPr lang="th-TH" altLang="th-TH" dirty="0" smtClean="0">
                <a:solidFill>
                  <a:schemeClr val="tx1"/>
                </a:solidFill>
              </a:rPr>
              <a:t>นกุล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โทร.0805326355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sasima2@hotmail.com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1" name="ชื่อเรื่อง 2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2" name="ตัวยึดเนื้อหา 2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r>
              <a:rPr lang="th-TH" dirty="0" smtClean="0"/>
              <a:t>รพ.ทุกแห่ง ทำข้อมูล 43 แฟ้มให้สมบูรณ์ </a:t>
            </a:r>
          </a:p>
          <a:p>
            <a:pPr lvl="1"/>
            <a:r>
              <a:rPr lang="th-TH" sz="3600" dirty="0" smtClean="0"/>
              <a:t>การวินิจฉัย</a:t>
            </a:r>
          </a:p>
          <a:p>
            <a:pPr lvl="1"/>
            <a:r>
              <a:rPr lang="th-TH" sz="3600" dirty="0" smtClean="0"/>
              <a:t>หัตถการ</a:t>
            </a:r>
          </a:p>
          <a:p>
            <a:r>
              <a:rPr lang="th-TH" dirty="0" smtClean="0"/>
              <a:t>รพศ./</a:t>
            </a:r>
            <a:r>
              <a:rPr lang="th-TH" dirty="0" err="1" smtClean="0"/>
              <a:t>รพท.</a:t>
            </a:r>
            <a:r>
              <a:rPr lang="th-TH" dirty="0" smtClean="0"/>
              <a:t> ศูนย์ทารกแรกเกิด</a:t>
            </a:r>
          </a:p>
          <a:p>
            <a:pPr lvl="1"/>
            <a:r>
              <a:rPr lang="th-TH" sz="3600" dirty="0" smtClean="0"/>
              <a:t>เก็บข้อมูลตามตัวชี้วัด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08260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dybusiness.com/photos/custom/canc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86000"/>
            <a:ext cx="9138926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619640" y="5429264"/>
            <a:ext cx="1080000" cy="396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พยาบาล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547140" y="5105400"/>
            <a:ext cx="3168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ศักยภาพบุคลากร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3" name="ลูกศรขึ้น 142"/>
          <p:cNvSpPr/>
          <p:nvPr/>
        </p:nvSpPr>
        <p:spPr>
          <a:xfrm>
            <a:off x="4853003" y="4500570"/>
            <a:ext cx="1428755" cy="500056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067312" y="4000504"/>
            <a:ext cx="958850" cy="461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บุคลากร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2704800" y="3895789"/>
            <a:ext cx="1933884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พัฒนาระบบส่งต่อ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3226879" y="4243341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3" name="ดาว 6 แฉก 172"/>
          <p:cNvSpPr/>
          <p:nvPr/>
        </p:nvSpPr>
        <p:spPr>
          <a:xfrm>
            <a:off x="2857488" y="628649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" name="ดาว 6 แฉก 173"/>
          <p:cNvSpPr/>
          <p:nvPr/>
        </p:nvSpPr>
        <p:spPr>
          <a:xfrm>
            <a:off x="3428992" y="628649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8" name="ดาว 6 แฉก 177"/>
          <p:cNvSpPr/>
          <p:nvPr/>
        </p:nvSpPr>
        <p:spPr>
          <a:xfrm>
            <a:off x="2857488" y="414338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715008" y="5429264"/>
            <a:ext cx="2707783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KPI:CNC</a:t>
            </a:r>
            <a:r>
              <a:rPr lang="th-TH" altLang="th-TH" dirty="0" smtClean="0">
                <a:solidFill>
                  <a:schemeClr val="tx1"/>
                </a:solidFill>
              </a:rPr>
              <a:t> มีประสิทธิภาพ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281494" y="5776816"/>
            <a:ext cx="181971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/>
              <a:t>CNC:250,000</a:t>
            </a:r>
            <a:r>
              <a:rPr lang="th-TH" altLang="th-TH" dirty="0"/>
              <a:t>฿</a:t>
            </a:r>
          </a:p>
        </p:txBody>
      </p:sp>
      <p:sp>
        <p:nvSpPr>
          <p:cNvPr id="100" name="สามเหลี่ยมหน้าจั่ว 99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1" name="TextBox 100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0" name="ลูกศรขึ้น 129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4" name="ลูกศรขึ้น 14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9" name="ลูกศรขึ้น 148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9" name="ดาว 6 แฉก 178"/>
          <p:cNvSpPr/>
          <p:nvPr/>
        </p:nvSpPr>
        <p:spPr>
          <a:xfrm>
            <a:off x="4071934" y="5429264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1285852" y="2814581"/>
            <a:ext cx="295624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ลดการส่งต่อนอกเขตฯ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4286248" y="2857496"/>
            <a:ext cx="242244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ลดตายจากมะเร็ง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36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dybusiness.com/photos/custom/canc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86000"/>
            <a:ext cx="9138926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285852" y="2814581"/>
            <a:ext cx="295624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ลดการส่งต่อนอกเขตฯ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00" name="สามเหลี่ยมหน้าจั่ว 99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1" name="TextBox 100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0" name="ลูกศรขึ้น 129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4" name="ลูกศรขึ้น 14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9" name="ลูกศรขึ้น 148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286248" y="2857496"/>
            <a:ext cx="242244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ลดตายจากมะเร็ง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650114" y="2428868"/>
            <a:ext cx="86272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เต้านม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643702" y="2714620"/>
            <a:ext cx="1245844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ปากมดลูก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643702" y="3071810"/>
            <a:ext cx="755326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ลำไส้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643702" y="3429000"/>
            <a:ext cx="503654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ตับ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214414" y="3357562"/>
            <a:ext cx="3607068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มะเร็ง) มีระยะ1+2</a:t>
            </a:r>
            <a:r>
              <a:rPr lang="en-US" altLang="th-TH" dirty="0" smtClean="0">
                <a:solidFill>
                  <a:schemeClr val="tx1"/>
                </a:solidFill>
              </a:rPr>
              <a:t> &gt;70%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1739251" y="3814713"/>
            <a:ext cx="3975757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(ญ.30-60ปี) คัดกรองมะเร็ง</a:t>
            </a:r>
            <a:r>
              <a:rPr lang="en-US" altLang="th-TH" dirty="0" smtClean="0">
                <a:solidFill>
                  <a:schemeClr val="tx1"/>
                </a:solidFill>
              </a:rPr>
              <a:t>&gt;80%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547146" y="3671837"/>
            <a:ext cx="862727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เต้านม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5540734" y="3957589"/>
            <a:ext cx="1245844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ปากมดลูก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928662" y="4233868"/>
            <a:ext cx="4132853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(ชิ้นเนื้อ</a:t>
            </a:r>
            <a:r>
              <a:rPr lang="en-US" altLang="th-TH" dirty="0" err="1" smtClean="0">
                <a:solidFill>
                  <a:schemeClr val="tx1"/>
                </a:solidFill>
              </a:rPr>
              <a:t>Dx</a:t>
            </a:r>
            <a:r>
              <a:rPr lang="th-TH" altLang="th-TH" dirty="0" smtClean="0">
                <a:solidFill>
                  <a:schemeClr val="tx1"/>
                </a:solidFill>
              </a:rPr>
              <a:t>มะเร็ง) ได้ผลใน2</a:t>
            </a:r>
            <a:r>
              <a:rPr lang="en-US" altLang="th-TH" dirty="0" smtClean="0">
                <a:solidFill>
                  <a:schemeClr val="tx1"/>
                </a:solidFill>
              </a:rPr>
              <a:t>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2144432" y="4671969"/>
            <a:ext cx="4993665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มะเร็งรอรักษา) ได้การรักษา</a:t>
            </a:r>
            <a:r>
              <a:rPr lang="en-US" altLang="th-TH" dirty="0" smtClean="0">
                <a:solidFill>
                  <a:schemeClr val="tx1"/>
                </a:solidFill>
              </a:rPr>
              <a:t>&gt;60%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7048668" y="4214818"/>
            <a:ext cx="159529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ผ่าตัด ใน4</a:t>
            </a:r>
            <a:r>
              <a:rPr lang="en-US" altLang="th-TH" dirty="0" smtClean="0">
                <a:solidFill>
                  <a:schemeClr val="tx1"/>
                </a:solidFill>
              </a:rPr>
              <a:t>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7042256" y="4538670"/>
            <a:ext cx="1526370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เคมีฯ ใน6</a:t>
            </a:r>
            <a:r>
              <a:rPr lang="en-US" altLang="th-TH" dirty="0" smtClean="0">
                <a:solidFill>
                  <a:schemeClr val="tx1"/>
                </a:solidFill>
              </a:rPr>
              <a:t>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7040316" y="4886283"/>
            <a:ext cx="1523164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รังสีฯ ใน6</a:t>
            </a:r>
            <a:r>
              <a:rPr lang="en-US" altLang="th-TH" dirty="0" smtClean="0">
                <a:solidFill>
                  <a:schemeClr val="tx1"/>
                </a:solidFill>
              </a:rPr>
              <a:t>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871270" y="2633605"/>
            <a:ext cx="48602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err="1" smtClean="0">
                <a:solidFill>
                  <a:schemeClr val="tx1"/>
                </a:solidFill>
              </a:rPr>
              <a:t>Dx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864858" y="2957457"/>
            <a:ext cx="46999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Rx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1469235" y="5286388"/>
            <a:ext cx="5317343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มะเร็งระยะสุดท้าย) ได้</a:t>
            </a:r>
            <a:r>
              <a:rPr lang="en-US" altLang="th-TH" dirty="0" smtClean="0">
                <a:solidFill>
                  <a:schemeClr val="tx1"/>
                </a:solidFill>
              </a:rPr>
              <a:t>Palliative Care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2143108" y="5786454"/>
            <a:ext cx="292842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Cancer Information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5215480" y="5786454"/>
            <a:ext cx="2361534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th-TH" altLang="th-TH" dirty="0" smtClean="0">
                <a:solidFill>
                  <a:schemeClr val="tx1"/>
                </a:solidFill>
              </a:rPr>
              <a:t>งานวิจัย</a:t>
            </a:r>
            <a:r>
              <a:rPr lang="en-US" altLang="th-TH" dirty="0" smtClean="0">
                <a:solidFill>
                  <a:schemeClr val="tx1"/>
                </a:solidFill>
              </a:rPr>
              <a:t>&gt;1/</a:t>
            </a:r>
            <a:r>
              <a:rPr lang="th-TH" altLang="th-TH" dirty="0" smtClean="0">
                <a:solidFill>
                  <a:schemeClr val="tx1"/>
                </a:solidFill>
              </a:rPr>
              <a:t>รพ.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dybusiness.com/photos/custom/canc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86000"/>
            <a:ext cx="9138926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884039" y="4233868"/>
            <a:ext cx="328646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การส่งต่อนอกเขตฯ</a:t>
            </a:r>
            <a:r>
              <a:rPr lang="th-TH" altLang="th-TH" b="1" dirty="0" smtClean="0">
                <a:solidFill>
                  <a:srgbClr val="C00000"/>
                </a:solidFill>
              </a:rPr>
              <a:t>ลดลง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676275" y="692696"/>
            <a:ext cx="242244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ลดตายจากมะเร็ง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3040141" y="264068"/>
            <a:ext cx="86272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เต้านม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3033729" y="549820"/>
            <a:ext cx="1245844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ปากมดลูก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033729" y="907010"/>
            <a:ext cx="755326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ลำไส้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033729" y="1264200"/>
            <a:ext cx="503654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ตับ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05832" y="1638587"/>
            <a:ext cx="444223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</a:t>
            </a:r>
            <a:r>
              <a:rPr lang="th-TH" altLang="th-TH" dirty="0" smtClean="0">
                <a:solidFill>
                  <a:schemeClr val="tx1"/>
                </a:solidFill>
              </a:rPr>
              <a:t>.มะเร็ง) มีระยะ1+2</a:t>
            </a:r>
            <a:r>
              <a:rPr lang="en-US" altLang="th-TH" dirty="0" smtClean="0">
                <a:solidFill>
                  <a:schemeClr val="tx1"/>
                </a:solidFill>
              </a:rPr>
              <a:t>  </a:t>
            </a:r>
            <a:r>
              <a:rPr lang="en-US" altLang="th-TH" dirty="0" smtClean="0">
                <a:solidFill>
                  <a:srgbClr val="C00000"/>
                </a:solidFill>
              </a:rPr>
              <a:t>(&gt;70%)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90654" y="3030035"/>
            <a:ext cx="410560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%</a:t>
            </a:r>
            <a:r>
              <a:rPr lang="th-TH" altLang="th-TH" dirty="0" smtClean="0">
                <a:solidFill>
                  <a:schemeClr val="tx1"/>
                </a:solidFill>
              </a:rPr>
              <a:t>(ญ.30-60ปี) คัดกรองมะเร็ง</a:t>
            </a:r>
            <a:r>
              <a:rPr lang="en-US" altLang="th-TH" b="1" dirty="0" smtClean="0">
                <a:solidFill>
                  <a:srgbClr val="C00000"/>
                </a:solidFill>
              </a:rPr>
              <a:t>&gt;80%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563471" y="2887159"/>
            <a:ext cx="86272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เต้านม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557059" y="3233871"/>
            <a:ext cx="1245844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ปากมดลูก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25605" y="3706812"/>
            <a:ext cx="4312389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(ชิ้นเนื้อ</a:t>
            </a:r>
            <a:r>
              <a:rPr lang="en-US" altLang="th-TH" dirty="0" err="1" smtClean="0">
                <a:solidFill>
                  <a:schemeClr val="tx1"/>
                </a:solidFill>
              </a:rPr>
              <a:t>Dx</a:t>
            </a:r>
            <a:r>
              <a:rPr lang="th-TH" altLang="th-TH" dirty="0" smtClean="0">
                <a:solidFill>
                  <a:schemeClr val="tx1"/>
                </a:solidFill>
              </a:rPr>
              <a:t>มะเร็ง) ได้ผลใน</a:t>
            </a:r>
            <a:r>
              <a:rPr lang="th-TH" altLang="th-TH" b="1" dirty="0" smtClean="0">
                <a:solidFill>
                  <a:srgbClr val="C00000"/>
                </a:solidFill>
              </a:rPr>
              <a:t>14วัน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651747" y="2200162"/>
            <a:ext cx="512350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มะเร็งรอรักษา) ได้การรักษา</a:t>
            </a:r>
            <a:r>
              <a:rPr lang="en-US" altLang="th-TH" b="1" dirty="0" smtClean="0">
                <a:solidFill>
                  <a:srgbClr val="C00000"/>
                </a:solidFill>
              </a:rPr>
              <a:t>&gt;60%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5620904" y="1743011"/>
            <a:ext cx="159529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ผ่าตัด ใน4</a:t>
            </a:r>
            <a:r>
              <a:rPr lang="en-US" altLang="th-TH" dirty="0" smtClean="0">
                <a:solidFill>
                  <a:schemeClr val="tx1"/>
                </a:solidFill>
              </a:rPr>
              <a:t>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614492" y="2066863"/>
            <a:ext cx="152637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เคมีฯ ใน6</a:t>
            </a:r>
            <a:r>
              <a:rPr lang="en-US" altLang="th-TH" dirty="0" smtClean="0">
                <a:solidFill>
                  <a:schemeClr val="tx1"/>
                </a:solidFill>
              </a:rPr>
              <a:t>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5612552" y="2414476"/>
            <a:ext cx="1523164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รังสีฯ ใน6</a:t>
            </a:r>
            <a:r>
              <a:rPr lang="en-US" altLang="th-TH" dirty="0" smtClean="0">
                <a:solidFill>
                  <a:schemeClr val="tx1"/>
                </a:solidFill>
              </a:rPr>
              <a:t>wk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082468" y="4001187"/>
            <a:ext cx="48602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err="1" smtClean="0">
                <a:solidFill>
                  <a:schemeClr val="tx1"/>
                </a:solidFill>
              </a:rPr>
              <a:t>Dx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5076056" y="4325039"/>
            <a:ext cx="46999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Rx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1187624" y="4757087"/>
            <a:ext cx="5317343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มะเร็งระยะสุดท้าย) ได้</a:t>
            </a:r>
            <a:r>
              <a:rPr lang="en-US" altLang="th-TH" dirty="0" smtClean="0">
                <a:solidFill>
                  <a:schemeClr val="tx1"/>
                </a:solidFill>
              </a:rPr>
              <a:t>Palliative Care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2406969" y="5229200"/>
            <a:ext cx="468531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Cancer Information  </a:t>
            </a:r>
            <a:r>
              <a:rPr lang="th-TH" altLang="th-TH" b="1" dirty="0" smtClean="0">
                <a:solidFill>
                  <a:srgbClr val="C00000"/>
                </a:solidFill>
              </a:rPr>
              <a:t>รพ.ระดับ </a:t>
            </a:r>
            <a:r>
              <a:rPr lang="en-US" altLang="th-TH" b="1" dirty="0" smtClean="0">
                <a:solidFill>
                  <a:srgbClr val="C00000"/>
                </a:solidFill>
              </a:rPr>
              <a:t>A, S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2341995" y="5729259"/>
            <a:ext cx="266931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 </a:t>
            </a:r>
            <a:r>
              <a:rPr lang="th-TH" altLang="th-TH" dirty="0" smtClean="0">
                <a:solidFill>
                  <a:schemeClr val="tx1"/>
                </a:solidFill>
              </a:rPr>
              <a:t>งานวิจัย</a:t>
            </a:r>
            <a:r>
              <a:rPr lang="en-US" altLang="th-TH" b="1" dirty="0" smtClean="0">
                <a:solidFill>
                  <a:srgbClr val="C00000"/>
                </a:solidFill>
              </a:rPr>
              <a:t>&gt;1/</a:t>
            </a:r>
            <a:r>
              <a:rPr lang="th-TH" altLang="th-TH" b="1" dirty="0" err="1" smtClean="0">
                <a:solidFill>
                  <a:srgbClr val="C00000"/>
                </a:solidFill>
              </a:rPr>
              <a:t>รพจ</a:t>
            </a:r>
            <a:r>
              <a:rPr lang="th-TH" altLang="th-TH" b="1" dirty="0" smtClean="0">
                <a:solidFill>
                  <a:srgbClr val="C00000"/>
                </a:solidFill>
              </a:rPr>
              <a:t>.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4283968" y="1023123"/>
            <a:ext cx="4732760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sz="24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Hosp. Based Cancer Registry</a:t>
            </a:r>
            <a:endParaRPr lang="th-TH" altLang="th-TH" sz="2400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1936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75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9" grpId="0" animBg="1"/>
      <p:bldP spid="118" grpId="0" animBg="1"/>
      <p:bldP spid="120" grpId="0" animBg="1"/>
      <p:bldP spid="122" grpId="0" animBg="1"/>
      <p:bldP spid="123" grpId="0" animBg="1"/>
      <p:bldP spid="143" grpId="0" animBg="1"/>
      <p:bldP spid="150" grpId="0" animBg="1"/>
      <p:bldP spid="152" grpId="0" animBg="1"/>
      <p:bldP spid="159" grpId="0" animBg="1"/>
      <p:bldP spid="173" grpId="0" animBg="1"/>
      <p:bldP spid="174" grpId="0" animBg="1"/>
      <p:bldP spid="175" grpId="0" animBg="1"/>
      <p:bldP spid="1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FD4CE-6C33-45BC-92AF-690DF97B4038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  <p:pic>
        <p:nvPicPr>
          <p:cNvPr id="5" name="รูปภาพ 4" descr="S__958468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44624"/>
            <a:ext cx="6552728" cy="6902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104" y="2564904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Center</a:t>
            </a:r>
            <a:endParaRPr lang="th-TH" sz="2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636912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จัดการร่วมกัน</a:t>
            </a:r>
            <a:endParaRPr lang="th-TH" sz="2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5631631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 Plan</a:t>
            </a:r>
            <a:endParaRPr lang="th-TH" sz="2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581400"/>
            <a:ext cx="167640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ครอบคลุม</a:t>
            </a:r>
            <a:endParaRPr lang="th-TH" sz="2400" b="0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662535"/>
            <a:ext cx="95731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2400" dirty="0" smtClean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เข้าถึง</a:t>
            </a:r>
            <a:endParaRPr lang="th-TH" sz="2400" b="0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4567535"/>
            <a:ext cx="119455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0" dirty="0" smtClean="0"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คุณภาพ</a:t>
            </a:r>
            <a:endParaRPr lang="th-TH" sz="2400" b="0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ลูกศรเชื่อมต่อแบบตรง 15"/>
          <p:cNvCxnSpPr>
            <a:stCxn id="11" idx="3"/>
            <a:endCxn id="8" idx="3"/>
          </p:cNvCxnSpPr>
          <p:nvPr/>
        </p:nvCxnSpPr>
        <p:spPr>
          <a:xfrm>
            <a:off x="5148314" y="2893368"/>
            <a:ext cx="338086" cy="918865"/>
          </a:xfrm>
          <a:prstGeom prst="straightConnector1">
            <a:avLst/>
          </a:prstGeom>
          <a:ln w="44450">
            <a:solidFill>
              <a:srgbClr val="00FF00"/>
            </a:solidFill>
            <a:headEnd type="stealth" w="lg" len="lg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>
            <a:stCxn id="8" idx="2"/>
            <a:endCxn id="13" idx="0"/>
          </p:cNvCxnSpPr>
          <p:nvPr/>
        </p:nvCxnSpPr>
        <p:spPr>
          <a:xfrm rot="5400000">
            <a:off x="4379805" y="4299140"/>
            <a:ext cx="524470" cy="12321"/>
          </a:xfrm>
          <a:prstGeom prst="straightConnector1">
            <a:avLst/>
          </a:prstGeom>
          <a:ln w="44450">
            <a:solidFill>
              <a:srgbClr val="00FF00"/>
            </a:solidFill>
            <a:headEnd type="stealth" w="lg" len="lg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>
            <a:stCxn id="8" idx="1"/>
            <a:endCxn id="11" idx="1"/>
          </p:cNvCxnSpPr>
          <p:nvPr/>
        </p:nvCxnSpPr>
        <p:spPr>
          <a:xfrm rot="10800000" flipH="1">
            <a:off x="3810000" y="2893369"/>
            <a:ext cx="381000" cy="918865"/>
          </a:xfrm>
          <a:prstGeom prst="straightConnector1">
            <a:avLst/>
          </a:prstGeom>
          <a:ln w="44450">
            <a:solidFill>
              <a:srgbClr val="00FF00"/>
            </a:solidFill>
            <a:headEnd type="stealth" w="lg" len="lg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dybusiness.com/photos/custom/cancer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86000"/>
            <a:ext cx="9138926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500166" y="214290"/>
            <a:ext cx="2725416" cy="707882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นพ.สุกิจ  </a:t>
            </a:r>
            <a:r>
              <a:rPr lang="th-TH" altLang="th-TH" dirty="0" err="1" smtClean="0">
                <a:solidFill>
                  <a:schemeClr val="tx1"/>
                </a:solidFill>
              </a:rPr>
              <a:t>ทัศน</a:t>
            </a:r>
            <a:r>
              <a:rPr lang="th-TH" altLang="th-TH" dirty="0" smtClean="0">
                <a:solidFill>
                  <a:schemeClr val="tx1"/>
                </a:solidFill>
              </a:rPr>
              <a:t>สุนทรวงศ์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รพ.มะเร็งสุราษฎร์ธานี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4729119" y="214290"/>
            <a:ext cx="2771839" cy="132343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นาง พอหทัย  จิวารัตน์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08106913304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ptdawan@hotmail.com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6" name="ชื่อเรื่อง 1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7" name="ตัวยึดเนื้อหา 17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รพ.ทุกแห่ง ทำข้อมูล 43 แฟ้มให้สมบูรณ์ </a:t>
            </a:r>
          </a:p>
          <a:p>
            <a:pPr lvl="2"/>
            <a:r>
              <a:rPr lang="th-TH" sz="3200" dirty="0" smtClean="0"/>
              <a:t>การวินิจฉัย</a:t>
            </a:r>
          </a:p>
          <a:p>
            <a:pPr lvl="2"/>
            <a:r>
              <a:rPr lang="th-TH" sz="3200" dirty="0" smtClean="0"/>
              <a:t>หัตถการ</a:t>
            </a:r>
          </a:p>
          <a:p>
            <a:r>
              <a:rPr lang="th-TH" dirty="0" smtClean="0"/>
              <a:t>รพศ./</a:t>
            </a:r>
            <a:r>
              <a:rPr lang="th-TH" dirty="0" err="1" smtClean="0"/>
              <a:t>รพท</a:t>
            </a:r>
            <a:r>
              <a:rPr lang="th-TH" dirty="0" smtClean="0"/>
              <a:t>. รพ.มะเร็ง</a:t>
            </a:r>
          </a:p>
          <a:p>
            <a:pPr lvl="1"/>
            <a:r>
              <a:rPr lang="th-TH" sz="3600" dirty="0" smtClean="0"/>
              <a:t>ทำฐานข้อมูลผู้ป่วยมะเร็งของ รพ.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9636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sinfo.s3.amazonaws.com/wp-content/uploads/2013/10/Eye-bl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4389"/>
            <a:ext cx="9144000" cy="51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08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1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9" name="สามเหลี่ยมหน้าจั่ว 148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9" name="TextBox 158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7" name="ลูกศรขึ้น 196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8" name="ลูกศรขึ้น 197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9" name="ลูกศรขึ้น 198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3343546" y="40656"/>
            <a:ext cx="2263751" cy="461661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sz="2400" b="1" dirty="0" smtClean="0">
                <a:solidFill>
                  <a:srgbClr val="C00000"/>
                </a:solidFill>
              </a:rPr>
              <a:t>KPI:</a:t>
            </a:r>
            <a:r>
              <a:rPr lang="th-TH" altLang="th-TH" sz="2400" b="1" dirty="0" smtClean="0">
                <a:solidFill>
                  <a:srgbClr val="C00000"/>
                </a:solidFill>
              </a:rPr>
              <a:t>ลดตาบอด</a:t>
            </a:r>
            <a:endParaRPr lang="th-TH" altLang="th-TH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819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sinfo.s3.amazonaws.com/wp-content/uploads/2013/10/Eye-blu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4389"/>
            <a:ext cx="9144000" cy="51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7467600" y="5486400"/>
            <a:ext cx="1247804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99706" y="2981984"/>
            <a:ext cx="394650" cy="523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lIns="91435" tIns="45718" rIns="91435" bIns="45718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IT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6926263" y="5127625"/>
            <a:ext cx="212400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altLang="th-TH" sz="2400" dirty="0" smtClean="0">
                <a:latin typeface="TH SarabunPSK" pitchFamily="34" charset="-34"/>
                <a:cs typeface="TH SarabunPSK" pitchFamily="34" charset="-34"/>
              </a:rPr>
              <a:t>Data Center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ลูกศรขึ้น 142"/>
          <p:cNvSpPr/>
          <p:nvPr/>
        </p:nvSpPr>
        <p:spPr>
          <a:xfrm>
            <a:off x="3929063" y="4643446"/>
            <a:ext cx="1071565" cy="35718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4" name="ลูกศรขึ้น 143"/>
          <p:cNvSpPr/>
          <p:nvPr/>
        </p:nvSpPr>
        <p:spPr>
          <a:xfrm>
            <a:off x="7953375" y="4714875"/>
            <a:ext cx="690563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0" name="TextBox 149"/>
          <p:cNvSpPr txBox="1"/>
          <p:nvPr/>
        </p:nvSpPr>
        <p:spPr>
          <a:xfrm>
            <a:off x="7543800" y="3348339"/>
            <a:ext cx="1164091" cy="461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lIns="91435" tIns="45718" rIns="91435" bIns="45718">
            <a:spAutoFit/>
          </a:bodyPr>
          <a:lstStyle/>
          <a:p>
            <a:pPr algn="ctr"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3214678" y="5429264"/>
            <a:ext cx="1857388" cy="461661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ค.อบรม </a:t>
            </a:r>
            <a:r>
              <a:rPr lang="th-TH" altLang="th-TH" sz="24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th-TH" altLang="th-TH" sz="2400" dirty="0" err="1" smtClean="0">
                <a:latin typeface="TH SarabunPSK" pitchFamily="34" charset="-34"/>
                <a:cs typeface="TH SarabunPSK" pitchFamily="34" charset="-34"/>
              </a:rPr>
              <a:t>รพช.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3398639" y="5776816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995042" y="3857628"/>
            <a:ext cx="1933884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ทำแนวทางการส่งต่อ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1517121" y="4205180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423934" y="3857628"/>
            <a:ext cx="2219636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ประชุม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จนท.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รพช.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-สอ.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946013" y="4205180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6613535" y="4287841"/>
            <a:ext cx="1247804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6072198" y="3929066"/>
            <a:ext cx="212400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จัดระบบเครือข่าย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08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1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9" name="ดาว 6 แฉก 178"/>
          <p:cNvSpPr/>
          <p:nvPr/>
        </p:nvSpPr>
        <p:spPr>
          <a:xfrm>
            <a:off x="1214414" y="628649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0" name="ดาว 6 แฉก 179"/>
          <p:cNvSpPr/>
          <p:nvPr/>
        </p:nvSpPr>
        <p:spPr>
          <a:xfrm>
            <a:off x="3071802" y="557214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1" name="ดาว 6 แฉก 180"/>
          <p:cNvSpPr/>
          <p:nvPr/>
        </p:nvSpPr>
        <p:spPr>
          <a:xfrm>
            <a:off x="7143768" y="5214950"/>
            <a:ext cx="428628" cy="571504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" name="ดาว 6 แฉก 183"/>
          <p:cNvSpPr/>
          <p:nvPr/>
        </p:nvSpPr>
        <p:spPr>
          <a:xfrm>
            <a:off x="1142976" y="407194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5" name="ดาว 6 แฉก 184"/>
          <p:cNvSpPr/>
          <p:nvPr/>
        </p:nvSpPr>
        <p:spPr>
          <a:xfrm>
            <a:off x="3643306" y="407194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6" name="ดาว 6 แฉก 185"/>
          <p:cNvSpPr/>
          <p:nvPr/>
        </p:nvSpPr>
        <p:spPr>
          <a:xfrm>
            <a:off x="1571604" y="628652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714348" y="5286388"/>
            <a:ext cx="2232000" cy="461661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ค.อบรม บุคลากร เขต11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898309" y="5633940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ดาว 6 แฉก 186"/>
          <p:cNvSpPr/>
          <p:nvPr/>
        </p:nvSpPr>
        <p:spPr>
          <a:xfrm>
            <a:off x="571472" y="5429264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71802" y="5105400"/>
            <a:ext cx="2786082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ศักยภาพบุคลากร</a:t>
            </a:r>
          </a:p>
        </p:txBody>
      </p:sp>
      <p:sp>
        <p:nvSpPr>
          <p:cNvPr id="188" name="ดาว 6 แฉก 187"/>
          <p:cNvSpPr/>
          <p:nvPr/>
        </p:nvSpPr>
        <p:spPr>
          <a:xfrm>
            <a:off x="1884652" y="628652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9" name="ดาว 6 แฉก 188"/>
          <p:cNvSpPr/>
          <p:nvPr/>
        </p:nvSpPr>
        <p:spPr>
          <a:xfrm>
            <a:off x="2214546" y="628652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1" name="ลูกศรเชื่อมต่อแบบตรง 190"/>
          <p:cNvCxnSpPr/>
          <p:nvPr/>
        </p:nvCxnSpPr>
        <p:spPr>
          <a:xfrm>
            <a:off x="642910" y="6572272"/>
            <a:ext cx="7643866" cy="158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ดาว 6 แฉก 189"/>
          <p:cNvSpPr/>
          <p:nvPr/>
        </p:nvSpPr>
        <p:spPr>
          <a:xfrm>
            <a:off x="4714876" y="6286496"/>
            <a:ext cx="428628" cy="571504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9" name="สามเหลี่ยมหน้าจั่ว 148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9" name="TextBox 158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7" name="ลูกศรขึ้น 196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8" name="ลูกศรขึ้น 197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9" name="ลูกศรขึ้น 198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2714612" y="2857496"/>
            <a:ext cx="173315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ลดตาบอด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sinfo.s3.amazonaws.com/wp-content/uploads/2013/10/Eye-blu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4389"/>
            <a:ext cx="9144000" cy="51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08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1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9" name="สามเหลี่ยมหน้าจั่ว 148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9" name="TextBox 158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7" name="ลูกศรขึ้น 196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8" name="ลูกศรขึ้น 197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9" name="ลูกศรขึ้น 198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899592" y="3028895"/>
            <a:ext cx="5367165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ปชช</a:t>
            </a:r>
            <a:r>
              <a:rPr lang="th-TH" altLang="th-TH" dirty="0" smtClean="0">
                <a:solidFill>
                  <a:schemeClr val="tx1"/>
                </a:solidFill>
              </a:rPr>
              <a:t>.60ปี) รับการคัดกรองสายตา </a:t>
            </a:r>
            <a:r>
              <a:rPr lang="en-US" altLang="th-TH" b="1" dirty="0" smtClean="0">
                <a:solidFill>
                  <a:srgbClr val="C00000"/>
                </a:solidFill>
              </a:rPr>
              <a:t>(80%)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411760" y="3501008"/>
            <a:ext cx="6161228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en-US" altLang="th-TH" dirty="0" smtClean="0">
                <a:solidFill>
                  <a:schemeClr val="tx1"/>
                </a:solidFill>
              </a:rPr>
              <a:t>Blinding Cataract</a:t>
            </a:r>
            <a:r>
              <a:rPr lang="th-TH" altLang="th-TH" dirty="0" smtClean="0">
                <a:solidFill>
                  <a:schemeClr val="tx1"/>
                </a:solidFill>
              </a:rPr>
              <a:t>) รับผ่าตัด</a:t>
            </a:r>
            <a:r>
              <a:rPr lang="th-TH" altLang="th-TH" dirty="0">
                <a:solidFill>
                  <a:schemeClr val="tx1"/>
                </a:solidFill>
              </a:rPr>
              <a:t>ใน30</a:t>
            </a:r>
            <a:r>
              <a:rPr lang="th-TH" altLang="th-TH" dirty="0" smtClean="0">
                <a:solidFill>
                  <a:schemeClr val="tx1"/>
                </a:solidFill>
              </a:rPr>
              <a:t>วัน </a:t>
            </a:r>
            <a:r>
              <a:rPr lang="en-US" altLang="th-TH" b="1" dirty="0" smtClean="0">
                <a:solidFill>
                  <a:srgbClr val="C00000"/>
                </a:solidFill>
              </a:rPr>
              <a:t>(90</a:t>
            </a:r>
            <a:r>
              <a:rPr lang="en-US" altLang="th-TH" b="1" dirty="0">
                <a:solidFill>
                  <a:srgbClr val="C00000"/>
                </a:solidFill>
              </a:rPr>
              <a:t>%)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000665" y="4005064"/>
            <a:ext cx="6747799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en-US" altLang="th-TH" dirty="0" smtClean="0">
                <a:solidFill>
                  <a:schemeClr val="tx1"/>
                </a:solidFill>
              </a:rPr>
              <a:t>Low vision Cataract</a:t>
            </a:r>
            <a:r>
              <a:rPr lang="th-TH" altLang="th-TH" dirty="0" smtClean="0">
                <a:solidFill>
                  <a:schemeClr val="tx1"/>
                </a:solidFill>
              </a:rPr>
              <a:t>) รับ</a:t>
            </a:r>
            <a:r>
              <a:rPr lang="th-TH" altLang="th-TH" dirty="0">
                <a:solidFill>
                  <a:schemeClr val="tx1"/>
                </a:solidFill>
              </a:rPr>
              <a:t>ผ่าตัดใน100</a:t>
            </a:r>
            <a:r>
              <a:rPr lang="th-TH" altLang="th-TH" dirty="0" smtClean="0">
                <a:solidFill>
                  <a:schemeClr val="tx1"/>
                </a:solidFill>
              </a:rPr>
              <a:t>วัน </a:t>
            </a:r>
            <a:r>
              <a:rPr lang="en-US" altLang="th-TH" b="1" dirty="0" smtClean="0">
                <a:solidFill>
                  <a:srgbClr val="C00000"/>
                </a:solidFill>
              </a:rPr>
              <a:t>(100</a:t>
            </a:r>
            <a:r>
              <a:rPr lang="en-US" altLang="th-TH" b="1" dirty="0">
                <a:solidFill>
                  <a:srgbClr val="C00000"/>
                </a:solidFill>
              </a:rPr>
              <a:t>%)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99592" y="4475212"/>
            <a:ext cx="5583571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</a:t>
            </a:r>
            <a:r>
              <a:rPr lang="th-TH" altLang="th-TH" dirty="0" smtClean="0">
                <a:solidFill>
                  <a:schemeClr val="tx1"/>
                </a:solidFill>
              </a:rPr>
              <a:t>.เบาหวาน) รับการคัดกรองจอตา </a:t>
            </a:r>
            <a:r>
              <a:rPr lang="en-US" altLang="th-TH" b="1" dirty="0" smtClean="0">
                <a:solidFill>
                  <a:srgbClr val="C00000"/>
                </a:solidFill>
              </a:rPr>
              <a:t>(60</a:t>
            </a:r>
            <a:r>
              <a:rPr lang="en-US" altLang="th-TH" b="1" dirty="0">
                <a:solidFill>
                  <a:srgbClr val="C00000"/>
                </a:solidFill>
              </a:rPr>
              <a:t>%)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901807" y="4941168"/>
            <a:ext cx="5702641" cy="400105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en-US" altLang="th-TH" dirty="0" smtClean="0">
                <a:solidFill>
                  <a:schemeClr val="tx1"/>
                </a:solidFill>
              </a:rPr>
              <a:t>Severe NADR</a:t>
            </a:r>
            <a:r>
              <a:rPr lang="th-TH" altLang="th-TH" dirty="0" smtClean="0">
                <a:solidFill>
                  <a:schemeClr val="tx1"/>
                </a:solidFill>
              </a:rPr>
              <a:t>) พบจักษุแพทย์ </a:t>
            </a:r>
            <a:r>
              <a:rPr lang="en-US" altLang="th-TH" b="1" dirty="0" smtClean="0">
                <a:solidFill>
                  <a:srgbClr val="C00000"/>
                </a:solidFill>
              </a:rPr>
              <a:t>(100</a:t>
            </a:r>
            <a:r>
              <a:rPr lang="en-US" altLang="th-TH" b="1" dirty="0">
                <a:solidFill>
                  <a:srgbClr val="C00000"/>
                </a:solidFill>
              </a:rPr>
              <a:t>%)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3343546" y="40656"/>
            <a:ext cx="2263751" cy="461661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sz="2400" b="1" dirty="0" smtClean="0">
                <a:solidFill>
                  <a:srgbClr val="C00000"/>
                </a:solidFill>
              </a:rPr>
              <a:t>KPI:</a:t>
            </a:r>
            <a:r>
              <a:rPr lang="th-TH" altLang="th-TH" sz="2400" b="1" dirty="0" smtClean="0">
                <a:solidFill>
                  <a:srgbClr val="C00000"/>
                </a:solidFill>
              </a:rPr>
              <a:t>ลดตาบอด</a:t>
            </a:r>
            <a:endParaRPr lang="th-TH" altLang="th-TH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sinfo.s3.amazonaws.com/wp-content/uploads/2013/10/Eye-blue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4389"/>
            <a:ext cx="9144000" cy="51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1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4786314" y="285728"/>
            <a:ext cx="2327870" cy="707882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นส.</a:t>
            </a:r>
            <a:r>
              <a:rPr lang="th-TH" altLang="th-TH" dirty="0" smtClean="0">
                <a:solidFill>
                  <a:schemeClr val="tx1"/>
                </a:solidFill>
              </a:rPr>
              <a:t> สุภา</a:t>
            </a:r>
            <a:r>
              <a:rPr lang="th-TH" altLang="th-TH" dirty="0" err="1" smtClean="0">
                <a:solidFill>
                  <a:schemeClr val="tx1"/>
                </a:solidFill>
              </a:rPr>
              <a:t>วรรณ</a:t>
            </a:r>
            <a:r>
              <a:rPr lang="th-TH" altLang="th-TH" dirty="0" smtClean="0">
                <a:solidFill>
                  <a:schemeClr val="tx1"/>
                </a:solidFill>
              </a:rPr>
              <a:t> ชูแก้ว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1571604" y="285728"/>
            <a:ext cx="2852310" cy="132343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นส.</a:t>
            </a:r>
            <a:r>
              <a:rPr lang="th-TH" altLang="th-TH" dirty="0" smtClean="0">
                <a:solidFill>
                  <a:schemeClr val="tx1"/>
                </a:solidFill>
              </a:rPr>
              <a:t> รุ่งฤดี  แก้วชลคราม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0883424148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jang6137@hotmail.com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202" name="ชื่อเรื่อง 2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3" name="ตัวยึดเนื้อหา 20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รพ.ทุกแห่ง ทำข้อมูล 43 แฟ้มให้สมบูรณ์ </a:t>
            </a:r>
          </a:p>
          <a:p>
            <a:pPr lvl="1"/>
            <a:r>
              <a:rPr lang="th-TH" sz="3600" dirty="0" smtClean="0"/>
              <a:t>การวินิจฉัย</a:t>
            </a:r>
          </a:p>
          <a:p>
            <a:pPr lvl="1"/>
            <a:r>
              <a:rPr lang="th-TH" sz="3600" dirty="0" smtClean="0"/>
              <a:t>หัตถการ</a:t>
            </a:r>
          </a:p>
          <a:p>
            <a:r>
              <a:rPr lang="th-TH" dirty="0" smtClean="0"/>
              <a:t>รพศ. </a:t>
            </a:r>
          </a:p>
          <a:p>
            <a:pPr lvl="1"/>
            <a:r>
              <a:rPr lang="th-TH" sz="3600" dirty="0" smtClean="0"/>
              <a:t>ทำฐานข้อมูลผู้ป่วยโรคตา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74819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telegraph.co.uk/multimedia/archive/02766/kidney_2766748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9200"/>
            <a:ext cx="9144000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0" name="สามเหลี่ยมหน้าจั่ว 179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1" name="TextBox 180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6" name="ลูกศรขึ้น 185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7" name="ลูกศรขึ้น 186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8" name="ลูกศรขึ้น 18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2840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telegraph.co.uk/multimedia/archive/02766/kidney_2766748b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9200"/>
            <a:ext cx="9144000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7467600" y="4287841"/>
            <a:ext cx="111600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623200" y="5105400"/>
            <a:ext cx="3168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ศักยภาพบุคลากร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6926263" y="3929066"/>
            <a:ext cx="2124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พัฒนาระบบข้อมูล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ลูกศรขึ้น 142"/>
          <p:cNvSpPr/>
          <p:nvPr/>
        </p:nvSpPr>
        <p:spPr>
          <a:xfrm>
            <a:off x="3929063" y="4714884"/>
            <a:ext cx="1643069" cy="285742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3333424" y="5395987"/>
            <a:ext cx="1667204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err="1" smtClean="0">
                <a:latin typeface="TH SarabunPSK" pitchFamily="34" charset="-34"/>
                <a:cs typeface="TH SarabunPSK" pitchFamily="34" charset="-34"/>
              </a:rPr>
              <a:t>อสม.ชช.</a:t>
            </a:r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โรคไต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3619505" y="5743539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857224" y="3857628"/>
            <a:ext cx="2071702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พัฒนาสธ.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ระหว่าง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ปท.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1517121" y="4205180"/>
            <a:ext cx="952495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066744" y="3857629"/>
            <a:ext cx="2148198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พัฒนาการเข้าถึงบริการ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588823" y="4205180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857224" y="3071811"/>
            <a:ext cx="2638740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dirty="0" smtClean="0">
                <a:latin typeface="TH SarabunPSK" pitchFamily="34" charset="-34"/>
                <a:cs typeface="TH SarabunPSK" pitchFamily="34" charset="-34"/>
              </a:rPr>
              <a:t>ค.การดูแลตนเอง(กลุ่มเสี่ยง)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1669521" y="3419362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3" name="ดาว 6 แฉก 172"/>
          <p:cNvSpPr/>
          <p:nvPr/>
        </p:nvSpPr>
        <p:spPr>
          <a:xfrm>
            <a:off x="6929454" y="392906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" name="ดาว 6 แฉก 173"/>
          <p:cNvSpPr/>
          <p:nvPr/>
        </p:nvSpPr>
        <p:spPr>
          <a:xfrm>
            <a:off x="3286116" y="557214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5" name="ดาว 6 แฉก 174"/>
          <p:cNvSpPr/>
          <p:nvPr/>
        </p:nvSpPr>
        <p:spPr>
          <a:xfrm>
            <a:off x="2857488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6" name="ดาว 6 แฉก 175"/>
          <p:cNvSpPr/>
          <p:nvPr/>
        </p:nvSpPr>
        <p:spPr>
          <a:xfrm>
            <a:off x="785786" y="307181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9" name="ดาว 6 แฉก 148"/>
          <p:cNvSpPr/>
          <p:nvPr/>
        </p:nvSpPr>
        <p:spPr>
          <a:xfrm>
            <a:off x="2143108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9" name="ดาว 6 แฉก 158"/>
          <p:cNvSpPr/>
          <p:nvPr/>
        </p:nvSpPr>
        <p:spPr>
          <a:xfrm>
            <a:off x="3959552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7" name="ดาว 6 แฉก 176"/>
          <p:cNvSpPr/>
          <p:nvPr/>
        </p:nvSpPr>
        <p:spPr>
          <a:xfrm>
            <a:off x="4173866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4571264" y="2814581"/>
            <a:ext cx="300113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บริการโรคไตมีคุณภาพ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1142976" y="2714620"/>
            <a:ext cx="265809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err="1" smtClean="0">
                <a:solidFill>
                  <a:schemeClr val="tx1"/>
                </a:solidFill>
              </a:rPr>
              <a:t>ปชช.</a:t>
            </a:r>
            <a:r>
              <a:rPr lang="th-TH" altLang="th-TH" dirty="0" smtClean="0">
                <a:solidFill>
                  <a:schemeClr val="tx1"/>
                </a:solidFill>
              </a:rPr>
              <a:t>ดูแลตนเองได้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80" name="สามเหลี่ยมหน้าจั่ว 179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1" name="TextBox 180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6" name="ลูกศรขึ้น 185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7" name="ลูกศรขึ้น 186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8" name="ลูกศรขึ้น 18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80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telegraph.co.uk/multimedia/archive/02766/kidney_2766748b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9200"/>
            <a:ext cx="9144000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104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5643570" y="-642966"/>
            <a:ext cx="300113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บริการโรคไตมีคุณภาพ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1071538" y="-642966"/>
            <a:ext cx="265809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err="1" smtClean="0">
                <a:solidFill>
                  <a:schemeClr val="tx1"/>
                </a:solidFill>
              </a:rPr>
              <a:t>ปชช.</a:t>
            </a:r>
            <a:r>
              <a:rPr lang="th-TH" altLang="th-TH" dirty="0" smtClean="0">
                <a:solidFill>
                  <a:schemeClr val="tx1"/>
                </a:solidFill>
              </a:rPr>
              <a:t>ดูแลตนเองได้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80" name="สามเหลี่ยมหน้าจั่ว 179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1" name="TextBox 180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6" name="ลูกศรขึ้น 185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7" name="ลูกศรขึ้น 186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8" name="ลูกศรขึ้น 18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-540568" y="2852936"/>
            <a:ext cx="5379989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en-US" altLang="th-TH" dirty="0" err="1" smtClean="0">
                <a:solidFill>
                  <a:schemeClr val="tx1"/>
                </a:solidFill>
              </a:rPr>
              <a:t>DM,Ht</a:t>
            </a:r>
            <a:r>
              <a:rPr lang="en-US" altLang="th-TH" dirty="0" smtClean="0">
                <a:solidFill>
                  <a:schemeClr val="tx1"/>
                </a:solidFill>
              </a:rPr>
              <a:t>)</a:t>
            </a:r>
            <a:r>
              <a:rPr lang="th-TH" altLang="th-TH" dirty="0" smtClean="0">
                <a:solidFill>
                  <a:schemeClr val="tx1"/>
                </a:solidFill>
              </a:rPr>
              <a:t> รับการคัดกรองไต </a:t>
            </a:r>
            <a:r>
              <a:rPr lang="en-US" altLang="th-TH" b="1" dirty="0">
                <a:solidFill>
                  <a:srgbClr val="C00000"/>
                </a:solidFill>
              </a:rPr>
              <a:t>(&gt;80</a:t>
            </a:r>
            <a:r>
              <a:rPr lang="en-US" altLang="th-TH" b="1" dirty="0" smtClean="0">
                <a:solidFill>
                  <a:srgbClr val="C00000"/>
                </a:solidFill>
              </a:rPr>
              <a:t>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511746" y="2852936"/>
            <a:ext cx="481278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(รพ.) มี</a:t>
            </a:r>
            <a:r>
              <a:rPr lang="en-US" altLang="th-TH" dirty="0" smtClean="0">
                <a:solidFill>
                  <a:schemeClr val="tx1"/>
                </a:solidFill>
              </a:rPr>
              <a:t>CKD Clinic</a:t>
            </a:r>
            <a:r>
              <a:rPr lang="th-TH" altLang="th-TH" dirty="0" smtClean="0">
                <a:solidFill>
                  <a:schemeClr val="tx1"/>
                </a:solidFill>
              </a:rPr>
              <a:t>คุณภาพ</a:t>
            </a:r>
            <a:r>
              <a:rPr lang="en-US" altLang="th-TH" b="1" dirty="0">
                <a:solidFill>
                  <a:srgbClr val="C00000"/>
                </a:solidFill>
              </a:rPr>
              <a:t> (</a:t>
            </a:r>
            <a:r>
              <a:rPr lang="en-US" altLang="th-TH" b="1" dirty="0" smtClean="0">
                <a:solidFill>
                  <a:srgbClr val="C00000"/>
                </a:solidFill>
              </a:rPr>
              <a:t>100</a:t>
            </a:r>
            <a:r>
              <a:rPr lang="en-US" altLang="th-TH" b="1" dirty="0">
                <a:solidFill>
                  <a:srgbClr val="C00000"/>
                </a:solidFill>
              </a:rPr>
              <a:t>%)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8" name="สี่เหลี่ยมผืนผ้า 97"/>
          <p:cNvSpPr/>
          <p:nvPr/>
        </p:nvSpPr>
        <p:spPr>
          <a:xfrm>
            <a:off x="1128712" y="3829052"/>
            <a:ext cx="5767404" cy="299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218349" y="4205241"/>
            <a:ext cx="2353519" cy="461661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sz="2400" dirty="0" smtClean="0">
                <a:solidFill>
                  <a:srgbClr val="0000FF"/>
                </a:solidFill>
              </a:rPr>
              <a:t>KPI:%</a:t>
            </a:r>
            <a:r>
              <a:rPr lang="th-TH" altLang="th-TH" sz="2400" dirty="0" smtClean="0">
                <a:solidFill>
                  <a:srgbClr val="0000FF"/>
                </a:solidFill>
              </a:rPr>
              <a:t>(</a:t>
            </a:r>
            <a:r>
              <a:rPr lang="th-TH" altLang="th-TH" sz="2400" dirty="0" err="1" smtClean="0">
                <a:solidFill>
                  <a:srgbClr val="0000FF"/>
                </a:solidFill>
              </a:rPr>
              <a:t>ผป.</a:t>
            </a:r>
            <a:r>
              <a:rPr lang="en-US" altLang="th-TH" sz="2400" dirty="0" smtClean="0">
                <a:solidFill>
                  <a:srgbClr val="0000FF"/>
                </a:solidFill>
              </a:rPr>
              <a:t>CKD)</a:t>
            </a:r>
            <a:endParaRPr lang="th-TH" altLang="th-TH" sz="24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500430" y="3990927"/>
            <a:ext cx="2744652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มี</a:t>
            </a:r>
            <a:r>
              <a:rPr lang="en-US" altLang="th-TH" dirty="0" smtClean="0">
                <a:solidFill>
                  <a:schemeClr val="tx1"/>
                </a:solidFill>
              </a:rPr>
              <a:t>BP&lt;130/80n </a:t>
            </a:r>
            <a:r>
              <a:rPr lang="en-US" altLang="th-TH" dirty="0" smtClean="0">
                <a:solidFill>
                  <a:srgbClr val="C00000"/>
                </a:solidFill>
              </a:rPr>
              <a:t>(&gt;80%)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500430" y="4348117"/>
            <a:ext cx="2890525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ได้ยา</a:t>
            </a:r>
            <a:r>
              <a:rPr lang="en-US" altLang="th-TH" dirty="0" err="1" smtClean="0">
                <a:solidFill>
                  <a:schemeClr val="tx1"/>
                </a:solidFill>
              </a:rPr>
              <a:t>ACEi</a:t>
            </a:r>
            <a:r>
              <a:rPr lang="en-US" altLang="th-TH" dirty="0" smtClean="0">
                <a:solidFill>
                  <a:schemeClr val="tx1"/>
                </a:solidFill>
              </a:rPr>
              <a:t>/ ARB </a:t>
            </a:r>
            <a:r>
              <a:rPr lang="en-US" altLang="th-TH" dirty="0" smtClean="0">
                <a:solidFill>
                  <a:srgbClr val="C00000"/>
                </a:solidFill>
              </a:rPr>
              <a:t>(&gt;50%)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428860" y="4671969"/>
            <a:ext cx="4424279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err="1" smtClean="0">
                <a:solidFill>
                  <a:schemeClr val="tx1"/>
                </a:solidFill>
              </a:rPr>
              <a:t>eGFR</a:t>
            </a:r>
            <a:r>
              <a:rPr lang="th-TH" altLang="th-TH" dirty="0" smtClean="0">
                <a:solidFill>
                  <a:schemeClr val="tx1"/>
                </a:solidFill>
              </a:rPr>
              <a:t>ลด</a:t>
            </a:r>
            <a:r>
              <a:rPr lang="en-US" altLang="th-TH" dirty="0" smtClean="0">
                <a:solidFill>
                  <a:schemeClr val="tx1"/>
                </a:solidFill>
              </a:rPr>
              <a:t>&lt;4ml/min/1.72m</a:t>
            </a:r>
            <a:r>
              <a:rPr lang="en-US" altLang="th-TH" baseline="30000" dirty="0" smtClean="0">
                <a:solidFill>
                  <a:schemeClr val="tx1"/>
                </a:solidFill>
              </a:rPr>
              <a:t>2</a:t>
            </a:r>
            <a:r>
              <a:rPr lang="en-US" altLang="th-TH" dirty="0" smtClean="0">
                <a:solidFill>
                  <a:schemeClr val="tx1"/>
                </a:solidFill>
              </a:rPr>
              <a:t>/Yr </a:t>
            </a:r>
            <a:r>
              <a:rPr lang="en-US" altLang="th-TH" dirty="0" smtClean="0">
                <a:solidFill>
                  <a:srgbClr val="C00000"/>
                </a:solidFill>
              </a:rPr>
              <a:t>(&gt;60%)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428992" y="4991059"/>
            <a:ext cx="2393594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err="1" smtClean="0">
                <a:solidFill>
                  <a:schemeClr val="tx1"/>
                </a:solidFill>
              </a:rPr>
              <a:t>Hb</a:t>
            </a:r>
            <a:r>
              <a:rPr lang="en-US" altLang="th-TH" dirty="0" smtClean="0">
                <a:solidFill>
                  <a:schemeClr val="tx1"/>
                </a:solidFill>
              </a:rPr>
              <a:t>&gt;10g/dl </a:t>
            </a:r>
            <a:r>
              <a:rPr lang="en-US" altLang="th-TH" dirty="0" smtClean="0">
                <a:solidFill>
                  <a:srgbClr val="C00000"/>
                </a:solidFill>
              </a:rPr>
              <a:t>(&gt;60%)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428992" y="5305334"/>
            <a:ext cx="2816788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LDL&lt;100mg% </a:t>
            </a:r>
            <a:r>
              <a:rPr lang="en-US" altLang="th-TH" dirty="0" smtClean="0">
                <a:solidFill>
                  <a:srgbClr val="C00000"/>
                </a:solidFill>
              </a:rPr>
              <a:t>(&gt;40%)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3428992" y="5629186"/>
            <a:ext cx="2593970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K&lt;5.5mEq/L </a:t>
            </a:r>
            <a:r>
              <a:rPr lang="en-US" altLang="th-TH" dirty="0" smtClean="0">
                <a:solidFill>
                  <a:srgbClr val="C00000"/>
                </a:solidFill>
              </a:rPr>
              <a:t>(&gt;80%)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428992" y="5967326"/>
            <a:ext cx="301395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HCO</a:t>
            </a:r>
            <a:r>
              <a:rPr lang="en-US" altLang="th-TH" baseline="-25000" dirty="0" smtClean="0">
                <a:solidFill>
                  <a:schemeClr val="tx1"/>
                </a:solidFill>
              </a:rPr>
              <a:t>3</a:t>
            </a:r>
            <a:r>
              <a:rPr lang="en-US" altLang="th-TH" dirty="0" smtClean="0">
                <a:solidFill>
                  <a:schemeClr val="tx1"/>
                </a:solidFill>
              </a:rPr>
              <a:t>&gt;22mEq/L </a:t>
            </a:r>
            <a:r>
              <a:rPr lang="en-US" altLang="th-TH" dirty="0" smtClean="0">
                <a:solidFill>
                  <a:srgbClr val="C00000"/>
                </a:solidFill>
              </a:rPr>
              <a:t>(&gt;80%)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448042" y="6315043"/>
            <a:ext cx="3158547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ตรวจ</a:t>
            </a:r>
            <a:r>
              <a:rPr lang="en-US" altLang="th-TH" dirty="0" smtClean="0">
                <a:solidFill>
                  <a:schemeClr val="tx1"/>
                </a:solidFill>
              </a:rPr>
              <a:t>urine protein </a:t>
            </a:r>
            <a:r>
              <a:rPr lang="en-US" altLang="th-TH" dirty="0" smtClean="0">
                <a:solidFill>
                  <a:srgbClr val="C00000"/>
                </a:solidFill>
              </a:rPr>
              <a:t>(&gt;80%)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142976" y="5133935"/>
            <a:ext cx="2332681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ตรวจ</a:t>
            </a:r>
            <a:r>
              <a:rPr lang="en-US" altLang="th-TH" dirty="0" smtClean="0">
                <a:solidFill>
                  <a:schemeClr val="tx1"/>
                </a:solidFill>
              </a:rPr>
              <a:t>UPCR </a:t>
            </a:r>
            <a:r>
              <a:rPr lang="en-US" altLang="th-TH" dirty="0" smtClean="0">
                <a:solidFill>
                  <a:srgbClr val="C00000"/>
                </a:solidFill>
              </a:rPr>
              <a:t>(&gt;40%)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214414" y="5562563"/>
            <a:ext cx="2252530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ตรวจ</a:t>
            </a:r>
            <a:r>
              <a:rPr lang="en-US" altLang="th-TH" dirty="0" smtClean="0">
                <a:solidFill>
                  <a:schemeClr val="tx1"/>
                </a:solidFill>
              </a:rPr>
              <a:t>PO4 </a:t>
            </a:r>
            <a:r>
              <a:rPr lang="en-US" altLang="th-TH" dirty="0" smtClean="0">
                <a:solidFill>
                  <a:srgbClr val="C00000"/>
                </a:solidFill>
              </a:rPr>
              <a:t>(&gt;50%)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1142976" y="5948276"/>
            <a:ext cx="2313444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ตรวจ </a:t>
            </a:r>
            <a:r>
              <a:rPr lang="en-US" altLang="th-TH" dirty="0" err="1" smtClean="0">
                <a:solidFill>
                  <a:schemeClr val="tx1"/>
                </a:solidFill>
              </a:rPr>
              <a:t>iPTH</a:t>
            </a:r>
            <a:r>
              <a:rPr lang="en-US" altLang="th-TH" dirty="0" smtClean="0">
                <a:solidFill>
                  <a:schemeClr val="tx1"/>
                </a:solidFill>
              </a:rPr>
              <a:t> </a:t>
            </a:r>
            <a:r>
              <a:rPr lang="en-US" altLang="th-TH" dirty="0" smtClean="0">
                <a:solidFill>
                  <a:srgbClr val="C00000"/>
                </a:solidFill>
              </a:rPr>
              <a:t>(&gt;50%)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6715140" y="3714752"/>
            <a:ext cx="2376000" cy="1015659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en-US" altLang="th-TH" dirty="0" smtClean="0">
                <a:solidFill>
                  <a:schemeClr val="tx1"/>
                </a:solidFill>
              </a:rPr>
              <a:t>CKD-HD) </a:t>
            </a:r>
          </a:p>
          <a:p>
            <a:r>
              <a:rPr lang="en-US" altLang="th-TH" dirty="0" err="1" smtClean="0">
                <a:solidFill>
                  <a:schemeClr val="tx1"/>
                </a:solidFill>
              </a:rPr>
              <a:t>e.Vascular</a:t>
            </a:r>
            <a:r>
              <a:rPr lang="en-US" altLang="th-TH" dirty="0" smtClean="0">
                <a:solidFill>
                  <a:schemeClr val="tx1"/>
                </a:solidFill>
              </a:rPr>
              <a:t> access</a:t>
            </a:r>
          </a:p>
          <a:p>
            <a:r>
              <a:rPr lang="en-US" altLang="th-TH" dirty="0" smtClean="0">
                <a:solidFill>
                  <a:srgbClr val="C00000"/>
                </a:solidFill>
              </a:rPr>
              <a:t>(&lt;20%)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1309511" y="6281705"/>
            <a:ext cx="2119481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รับความรู้</a:t>
            </a:r>
            <a:r>
              <a:rPr lang="en-US" altLang="th-TH" dirty="0" smtClean="0">
                <a:solidFill>
                  <a:schemeClr val="tx1"/>
                </a:solidFill>
              </a:rPr>
              <a:t> </a:t>
            </a:r>
            <a:r>
              <a:rPr lang="en-US" altLang="th-TH" dirty="0" smtClean="0">
                <a:solidFill>
                  <a:srgbClr val="C00000"/>
                </a:solidFill>
              </a:rPr>
              <a:t>(&gt;60%)</a:t>
            </a:r>
            <a:endParaRPr lang="th-TH" altLang="th-TH" dirty="0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-252536" y="3316927"/>
            <a:ext cx="5203659" cy="40010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ผป</a:t>
            </a:r>
            <a:r>
              <a:rPr lang="th-TH" altLang="th-TH" dirty="0" smtClean="0">
                <a:solidFill>
                  <a:schemeClr val="tx1"/>
                </a:solidFill>
              </a:rPr>
              <a:t>.</a:t>
            </a:r>
            <a:r>
              <a:rPr lang="en-US" altLang="th-TH" dirty="0" err="1" smtClean="0">
                <a:solidFill>
                  <a:schemeClr val="tx1"/>
                </a:solidFill>
              </a:rPr>
              <a:t>DM,Ht</a:t>
            </a:r>
            <a:r>
              <a:rPr lang="en-US" altLang="th-TH" dirty="0" smtClean="0">
                <a:solidFill>
                  <a:schemeClr val="tx1"/>
                </a:solidFill>
              </a:rPr>
              <a:t>: </a:t>
            </a:r>
            <a:r>
              <a:rPr lang="en-US" altLang="th-TH" dirty="0" err="1" smtClean="0">
                <a:solidFill>
                  <a:schemeClr val="tx1"/>
                </a:solidFill>
              </a:rPr>
              <a:t>Dx</a:t>
            </a:r>
            <a:r>
              <a:rPr lang="en-US" altLang="th-TH" dirty="0" smtClean="0">
                <a:solidFill>
                  <a:schemeClr val="tx1"/>
                </a:solidFill>
              </a:rPr>
              <a:t>=CKD)</a:t>
            </a:r>
            <a:r>
              <a:rPr lang="th-TH" altLang="th-TH" dirty="0" smtClean="0">
                <a:solidFill>
                  <a:schemeClr val="tx1"/>
                </a:solidFill>
              </a:rPr>
              <a:t>เพิ่มขึ้น </a:t>
            </a:r>
            <a:r>
              <a:rPr lang="en-US" altLang="th-TH" b="1" dirty="0" smtClean="0">
                <a:solidFill>
                  <a:srgbClr val="C00000"/>
                </a:solidFill>
              </a:rPr>
              <a:t>(10%)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725711" y="3316927"/>
            <a:ext cx="4310785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(รพ.</a:t>
            </a:r>
            <a:r>
              <a:rPr lang="en-US" altLang="th-TH" dirty="0" smtClean="0">
                <a:solidFill>
                  <a:schemeClr val="tx1"/>
                </a:solidFill>
              </a:rPr>
              <a:t>M2</a:t>
            </a:r>
            <a:r>
              <a:rPr lang="th-TH" altLang="th-TH" dirty="0" smtClean="0">
                <a:solidFill>
                  <a:schemeClr val="tx1"/>
                </a:solidFill>
              </a:rPr>
              <a:t>) มี </a:t>
            </a:r>
            <a:r>
              <a:rPr lang="en-US" altLang="th-TH" dirty="0" smtClean="0">
                <a:solidFill>
                  <a:schemeClr val="tx1"/>
                </a:solidFill>
              </a:rPr>
              <a:t>CAPD/HD </a:t>
            </a:r>
            <a:r>
              <a:rPr lang="en-US" altLang="th-TH" b="1" dirty="0">
                <a:solidFill>
                  <a:srgbClr val="C00000"/>
                </a:solidFill>
              </a:rPr>
              <a:t>(</a:t>
            </a:r>
            <a:r>
              <a:rPr lang="en-US" altLang="th-TH" b="1" dirty="0" smtClean="0">
                <a:solidFill>
                  <a:srgbClr val="C00000"/>
                </a:solidFill>
              </a:rPr>
              <a:t>100</a:t>
            </a:r>
            <a:r>
              <a:rPr lang="en-US" altLang="th-TH" b="1" dirty="0">
                <a:solidFill>
                  <a:srgbClr val="C00000"/>
                </a:solidFill>
              </a:rPr>
              <a:t>%)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telegraph.co.uk/multimedia/archive/02766/kidney_2766748b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9200"/>
            <a:ext cx="9144000" cy="39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786314" y="285728"/>
            <a:ext cx="2255737" cy="707882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นางทัศนา  </a:t>
            </a:r>
            <a:r>
              <a:rPr lang="th-TH" altLang="th-TH" dirty="0" err="1" smtClean="0">
                <a:solidFill>
                  <a:schemeClr val="tx1"/>
                </a:solidFill>
              </a:rPr>
              <a:t>นิลพัฒน์</a:t>
            </a:r>
            <a:endParaRPr lang="th-TH" altLang="th-TH" dirty="0" smtClean="0">
              <a:solidFill>
                <a:schemeClr val="tx1"/>
              </a:solidFill>
            </a:endParaRP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571604" y="285728"/>
            <a:ext cx="2852310" cy="132343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นส.</a:t>
            </a:r>
            <a:r>
              <a:rPr lang="th-TH" altLang="th-TH" dirty="0" smtClean="0">
                <a:solidFill>
                  <a:schemeClr val="tx1"/>
                </a:solidFill>
              </a:rPr>
              <a:t> รุ่งฤดี  แก้วชลคราม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0883424148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jang6137@hotmail.com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4" name="ตัวยึดเนื้อหา 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รพ.ทุกแห่ง ทำข้อมูล 43 แฟ้มให้สมบูรณ์ </a:t>
            </a:r>
          </a:p>
          <a:p>
            <a:pPr lvl="1"/>
            <a:r>
              <a:rPr lang="th-TH" sz="3600" dirty="0" smtClean="0"/>
              <a:t>การวินิจฉัย</a:t>
            </a:r>
          </a:p>
          <a:p>
            <a:pPr lvl="1"/>
            <a:r>
              <a:rPr lang="th-TH" sz="3600" dirty="0" smtClean="0"/>
              <a:t>หัตถการ</a:t>
            </a:r>
          </a:p>
          <a:p>
            <a:r>
              <a:rPr lang="th-TH" dirty="0" smtClean="0"/>
              <a:t>รพศ./</a:t>
            </a:r>
            <a:r>
              <a:rPr lang="th-TH" dirty="0" err="1" smtClean="0"/>
              <a:t>รพท</a:t>
            </a:r>
            <a:r>
              <a:rPr lang="th-TH" dirty="0" smtClean="0"/>
              <a:t>./ </a:t>
            </a:r>
            <a:r>
              <a:rPr lang="th-TH" dirty="0" err="1" smtClean="0"/>
              <a:t>รพช</a:t>
            </a:r>
            <a:r>
              <a:rPr lang="th-TH" dirty="0" smtClean="0"/>
              <a:t>.แม่ข่าย ศูนย์โรคไต</a:t>
            </a:r>
          </a:p>
          <a:p>
            <a:pPr lvl="1"/>
            <a:r>
              <a:rPr lang="th-TH" sz="3600" dirty="0" smtClean="0"/>
              <a:t>เก็บข้อมูลตามตัวชี้วัด</a:t>
            </a:r>
          </a:p>
          <a:p>
            <a:r>
              <a:rPr lang="th-TH" sz="4000" dirty="0" err="1" smtClean="0"/>
              <a:t>สสจ</a:t>
            </a:r>
            <a:r>
              <a:rPr lang="th-TH" sz="4000" dirty="0" smtClean="0"/>
              <a:t>.สำรวจศักยภาพ รพ.ในจังหวัด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://rustwire.com/wp-content/uploads/2011/04/psych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306"/>
            <a:ext cx="9144000" cy="4119520"/>
          </a:xfrm>
          <a:prstGeom prst="rect">
            <a:avLst/>
          </a:prstGeom>
          <a:noFill/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275630" y="2786058"/>
            <a:ext cx="277671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เพิ่มการเข้าถึงบริการ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4" name="สามเหลี่ยมหน้าจั่ว 123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3" name="TextBox 142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2" name="ลูกศรขึ้น 181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" name="ลูกศรขึ้น 18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8" name="ลูกศรขึ้น 18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52991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"/>
            <a:ext cx="3962400" cy="68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dirty="0" smtClean="0"/>
              <a:t>ยุทธศาสตร์ที่ </a:t>
            </a:r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h-TH" dirty="0" smtClean="0"/>
              <a:t>จัดระบบ</a:t>
            </a:r>
          </a:p>
          <a:p>
            <a:pPr lvl="1"/>
            <a:r>
              <a:rPr lang="th-TH" dirty="0" smtClean="0"/>
              <a:t>บริการปฐมภูมิ</a:t>
            </a:r>
          </a:p>
          <a:p>
            <a:pPr lvl="1"/>
            <a:r>
              <a:rPr lang="th-TH" dirty="0" smtClean="0"/>
              <a:t>บริการทุติยภูมิ/ ตติยภูมิ</a:t>
            </a:r>
          </a:p>
          <a:p>
            <a:pPr lvl="1"/>
            <a:r>
              <a:rPr lang="th-TH" dirty="0" smtClean="0"/>
              <a:t>ควบคุมโรค</a:t>
            </a:r>
          </a:p>
          <a:p>
            <a:pPr lvl="1"/>
            <a:r>
              <a:rPr lang="th-TH" dirty="0" smtClean="0"/>
              <a:t>คุ้มครองผู้บริโภค</a:t>
            </a:r>
          </a:p>
          <a:p>
            <a:pPr lvl="2"/>
            <a:r>
              <a:rPr lang="th-TH" dirty="0" smtClean="0"/>
              <a:t>บริการ</a:t>
            </a:r>
          </a:p>
          <a:p>
            <a:pPr lvl="2"/>
            <a:r>
              <a:rPr lang="th-TH" dirty="0" smtClean="0"/>
              <a:t>อาหาร</a:t>
            </a:r>
          </a:p>
          <a:p>
            <a:pPr lvl="2"/>
            <a:r>
              <a:rPr lang="th-TH" dirty="0" smtClean="0"/>
              <a:t>ผลิตภัณฑ์สุขภาพ</a:t>
            </a:r>
          </a:p>
          <a:p>
            <a:pPr lvl="1"/>
            <a:r>
              <a:rPr lang="th-TH" dirty="0" err="1" smtClean="0"/>
              <a:t>ยาเสพติด</a:t>
            </a:r>
            <a:endParaRPr lang="th-TH" dirty="0" smtClean="0"/>
          </a:p>
          <a:p>
            <a:pPr lvl="2"/>
            <a:r>
              <a:rPr lang="th-TH" dirty="0" smtClean="0"/>
              <a:t>ป้องกัน</a:t>
            </a:r>
          </a:p>
          <a:p>
            <a:pPr lvl="2"/>
            <a:r>
              <a:rPr lang="th-TH" dirty="0" smtClean="0"/>
              <a:t>บำบัดรักษา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://rustwire.com/wp-content/uploads/2011/04/psycholog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306"/>
            <a:ext cx="9144000" cy="4119520"/>
          </a:xfrm>
          <a:prstGeom prst="rect">
            <a:avLst/>
          </a:prstGeom>
          <a:noFill/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622005" y="5105400"/>
            <a:ext cx="2021697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</a:t>
            </a:r>
            <a:r>
              <a:rPr lang="en-US" altLang="th-TH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altLang="th-TH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ศักยภาพบุคลากร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5251776" y="5719721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55,900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96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684389" y="2786058"/>
            <a:ext cx="195918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1383218" y="4286256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3000364" y="4286256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3296676" y="4000504"/>
            <a:ext cx="846696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ระนอง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428596" y="4000504"/>
            <a:ext cx="2885716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พ.ศักยภาพคลินิกจิตฯ</a:t>
            </a:r>
            <a:r>
              <a:rPr lang="th-TH" altLang="th-TH" dirty="0" err="1" smtClean="0">
                <a:solidFill>
                  <a:schemeClr val="tx1"/>
                </a:solidFill>
              </a:rPr>
              <a:t>สมุย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7224856" y="4286256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6270234" y="4000504"/>
            <a:ext cx="280236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คลินิกจิตฯเคลื่อนที่ระนอง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>
            <a:off x="4418995" y="4286256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4143372" y="4000504"/>
            <a:ext cx="137568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รพช.ในสฎ.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4286248" y="5429264"/>
            <a:ext cx="3661570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sz="1800" dirty="0" smtClean="0">
                <a:solidFill>
                  <a:schemeClr val="tx1"/>
                </a:solidFill>
              </a:rPr>
              <a:t>การช่วยเหลือ </a:t>
            </a:r>
            <a:r>
              <a:rPr lang="th-TH" altLang="th-TH" sz="1800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sz="1800" dirty="0" smtClean="0">
                <a:solidFill>
                  <a:schemeClr val="tx1"/>
                </a:solidFill>
              </a:rPr>
              <a:t>จิตฯฉุกเฉิน จ.กระบี่</a:t>
            </a: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1965628" y="5719721"/>
            <a:ext cx="1090801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17,500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1000100" y="5429264"/>
            <a:ext cx="3164639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sz="1800" dirty="0" smtClean="0">
                <a:solidFill>
                  <a:schemeClr val="tx1"/>
                </a:solidFill>
              </a:rPr>
              <a:t>การประเมิน</a:t>
            </a:r>
            <a:r>
              <a:rPr lang="en-US" altLang="th-TH" sz="1800" dirty="0" smtClean="0">
                <a:solidFill>
                  <a:schemeClr val="tx1"/>
                </a:solidFill>
              </a:rPr>
              <a:t>IQ/EQ</a:t>
            </a:r>
            <a:r>
              <a:rPr lang="th-TH" altLang="th-TH" sz="1800" dirty="0" smtClean="0">
                <a:solidFill>
                  <a:schemeClr val="tx1"/>
                </a:solidFill>
              </a:rPr>
              <a:t> เด็กมีปัญหาฯ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3537264" y="3528961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3277577" y="3238504"/>
            <a:ext cx="1508737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sz="1800" dirty="0" smtClean="0">
                <a:solidFill>
                  <a:schemeClr val="tx1"/>
                </a:solidFill>
              </a:rPr>
              <a:t>พ.ระบบบริการ</a:t>
            </a:r>
          </a:p>
        </p:txBody>
      </p:sp>
      <p:sp>
        <p:nvSpPr>
          <p:cNvPr id="176" name="ดาว 6 แฉก 175"/>
          <p:cNvSpPr/>
          <p:nvPr/>
        </p:nvSpPr>
        <p:spPr>
          <a:xfrm>
            <a:off x="2143108" y="6202117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7" name="ดาว 6 แฉก 176"/>
          <p:cNvSpPr/>
          <p:nvPr/>
        </p:nvSpPr>
        <p:spPr>
          <a:xfrm>
            <a:off x="2500298" y="4214818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8" name="ดาว 6 แฉก 177"/>
          <p:cNvSpPr/>
          <p:nvPr/>
        </p:nvSpPr>
        <p:spPr>
          <a:xfrm>
            <a:off x="6929454" y="428625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9" name="ลูกศรเชื่อมต่อแบบตรง 158"/>
          <p:cNvCxnSpPr/>
          <p:nvPr/>
        </p:nvCxnSpPr>
        <p:spPr>
          <a:xfrm>
            <a:off x="2285984" y="4500570"/>
            <a:ext cx="857256" cy="1588"/>
          </a:xfrm>
          <a:prstGeom prst="straightConnector1">
            <a:avLst/>
          </a:prstGeom>
          <a:ln>
            <a:solidFill>
              <a:srgbClr val="00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ดาว 6 แฉก 180"/>
          <p:cNvSpPr/>
          <p:nvPr/>
        </p:nvSpPr>
        <p:spPr>
          <a:xfrm>
            <a:off x="5357818" y="414338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3" name="ดาว 6 แฉก 182"/>
          <p:cNvSpPr/>
          <p:nvPr/>
        </p:nvSpPr>
        <p:spPr>
          <a:xfrm>
            <a:off x="5000628" y="5643578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5" name="ดาว 6 แฉก 184"/>
          <p:cNvSpPr/>
          <p:nvPr/>
        </p:nvSpPr>
        <p:spPr>
          <a:xfrm>
            <a:off x="1643042" y="5643578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6" name="ดาว 6 แฉก 185"/>
          <p:cNvSpPr/>
          <p:nvPr/>
        </p:nvSpPr>
        <p:spPr>
          <a:xfrm>
            <a:off x="3214678" y="342900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7" name="ลูกศรเชื่อมต่อแบบตรง 186"/>
          <p:cNvCxnSpPr>
            <a:stCxn id="137" idx="0"/>
            <a:endCxn id="139" idx="2"/>
          </p:cNvCxnSpPr>
          <p:nvPr/>
        </p:nvCxnSpPr>
        <p:spPr>
          <a:xfrm rot="5400000" flipH="1" flipV="1">
            <a:off x="2988469" y="6291503"/>
            <a:ext cx="1588" cy="652462"/>
          </a:xfrm>
          <a:prstGeom prst="straightConnector1">
            <a:avLst/>
          </a:prstGeom>
          <a:ln w="57150" cmpd="tri">
            <a:solidFill>
              <a:srgbClr val="00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ลูกศรขึ้น 189"/>
          <p:cNvSpPr/>
          <p:nvPr/>
        </p:nvSpPr>
        <p:spPr>
          <a:xfrm>
            <a:off x="4643438" y="4714884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4" name="สามเหลี่ยมหน้าจั่ว 123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3" name="TextBox 142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2" name="ลูกศรขึ้น 181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" name="ลูกศรขึ้น 18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8" name="ลูกศรขึ้น 18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50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://rustwire.com/wp-content/uploads/2011/04/psycholog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306"/>
            <a:ext cx="9144000" cy="4119520"/>
          </a:xfrm>
          <a:prstGeom prst="rect">
            <a:avLst/>
          </a:prstGeom>
          <a:noFill/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96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612254" y="2786058"/>
            <a:ext cx="4455056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โรคจิต) ได้รับบริการ </a:t>
            </a:r>
            <a:r>
              <a:rPr lang="en-US" altLang="th-TH" b="1" dirty="0" smtClean="0">
                <a:solidFill>
                  <a:srgbClr val="C00000"/>
                </a:solidFill>
              </a:rPr>
              <a:t>(55%)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24" name="สามเหลี่ยมหน้าจั่ว 123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3" name="TextBox 142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2" name="ลูกศรขึ้น 181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" name="ลูกศรขึ้น 18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8" name="ลูกศรขึ้น 187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651963" y="3214686"/>
            <a:ext cx="494397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โรคซึมเศร้า) ได้รับบริการ </a:t>
            </a:r>
            <a:r>
              <a:rPr lang="en-US" altLang="th-TH" b="1" dirty="0">
                <a:solidFill>
                  <a:srgbClr val="C00000"/>
                </a:solidFill>
              </a:rPr>
              <a:t>(37%)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930502" y="3714752"/>
            <a:ext cx="530657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smtClean="0">
                <a:solidFill>
                  <a:schemeClr val="tx1"/>
                </a:solidFill>
              </a:rPr>
              <a:t>ผู้ประสบภัย) ได้รับบริการ</a:t>
            </a:r>
            <a:r>
              <a:rPr lang="en-US" altLang="th-TH" dirty="0" smtClean="0">
                <a:solidFill>
                  <a:schemeClr val="tx1"/>
                </a:solidFill>
              </a:rPr>
              <a:t>MCATT</a:t>
            </a:r>
            <a:r>
              <a:rPr lang="th-TH" altLang="th-TH" b="1" dirty="0">
                <a:solidFill>
                  <a:srgbClr val="C00000"/>
                </a:solidFill>
              </a:rPr>
              <a:t> </a:t>
            </a:r>
            <a:r>
              <a:rPr lang="en-US" altLang="th-TH" b="1" dirty="0">
                <a:solidFill>
                  <a:srgbClr val="C00000"/>
                </a:solidFill>
              </a:rPr>
              <a:t>(80%)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142411" y="4143380"/>
            <a:ext cx="543481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en-US" altLang="th-TH" dirty="0" smtClean="0">
                <a:solidFill>
                  <a:schemeClr val="tx1"/>
                </a:solidFill>
              </a:rPr>
              <a:t>Autistic/ ADHD</a:t>
            </a:r>
            <a:r>
              <a:rPr lang="th-TH" altLang="th-TH" dirty="0" smtClean="0">
                <a:solidFill>
                  <a:schemeClr val="tx1"/>
                </a:solidFill>
              </a:rPr>
              <a:t>) ได้รับบริการ </a:t>
            </a:r>
            <a:r>
              <a:rPr lang="en-US" altLang="th-TH" b="1" dirty="0">
                <a:solidFill>
                  <a:srgbClr val="C00000"/>
                </a:solidFill>
              </a:rPr>
              <a:t>(15%)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://rustwire.com/wp-content/uploads/2011/04/psycholog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306"/>
            <a:ext cx="9144000" cy="4119520"/>
          </a:xfrm>
          <a:prstGeom prst="rect">
            <a:avLst/>
          </a:prstGeom>
          <a:noFill/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902250" y="357166"/>
            <a:ext cx="2098642" cy="707882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สสจ.</a:t>
            </a:r>
            <a:r>
              <a:rPr lang="th-TH" altLang="th-TH" dirty="0" smtClean="0">
                <a:solidFill>
                  <a:schemeClr val="tx1"/>
                </a:solidFill>
              </a:rPr>
              <a:t>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077 272784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571604" y="357166"/>
            <a:ext cx="2826405" cy="1015659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พญ.</a:t>
            </a:r>
            <a:r>
              <a:rPr lang="th-TH" altLang="th-TH" dirty="0" smtClean="0">
                <a:solidFill>
                  <a:schemeClr val="tx1"/>
                </a:solidFill>
              </a:rPr>
              <a:t> ธัญลักษณ์ วันเลี่ยง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077 953123ต่อ420</a:t>
            </a:r>
          </a:p>
        </p:txBody>
      </p:sp>
      <p:sp>
        <p:nvSpPr>
          <p:cNvPr id="92" name="ชื่อเรื่อง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3" name="ตัวยึดเนื้อหา 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รพ.ทุกแห่ง ทำข้อมูล 43 แฟ้มให้สมบูรณ์ </a:t>
            </a:r>
          </a:p>
          <a:p>
            <a:pPr lvl="1"/>
            <a:r>
              <a:rPr lang="th-TH" sz="3600" dirty="0" smtClean="0"/>
              <a:t>การวินิจฉัย</a:t>
            </a:r>
          </a:p>
          <a:p>
            <a:pPr lvl="1"/>
            <a:r>
              <a:rPr lang="th-TH" sz="3600" dirty="0" smtClean="0"/>
              <a:t>หัตถการ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outhwesthealth.org/mri/images/mri-scann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" y="1214438"/>
            <a:ext cx="9067800" cy="38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4500562" y="5357826"/>
            <a:ext cx="2214578" cy="461661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วชก.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พกส.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/ ลูกจ้าง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857760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266274" y="5105400"/>
            <a:ext cx="3168000" cy="360000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altLang="th-TH" sz="2400" b="1">
                <a:latin typeface="TH SarabunPSK" pitchFamily="34" charset="-34"/>
                <a:cs typeface="TH SarabunPSK" pitchFamily="34" charset="-34"/>
              </a:rPr>
              <a:t>ศักยภาพบุคลากร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405312" y="5719721"/>
            <a:ext cx="2428892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norm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ลูกศรขึ้น 142"/>
          <p:cNvSpPr/>
          <p:nvPr/>
        </p:nvSpPr>
        <p:spPr>
          <a:xfrm>
            <a:off x="5572137" y="4500570"/>
            <a:ext cx="2000259" cy="500056"/>
          </a:xfrm>
          <a:prstGeom prst="up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6143636" y="4000504"/>
            <a:ext cx="958850" cy="461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บุคลากร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428992" y="4038665"/>
            <a:ext cx="2219636" cy="46166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ประชุม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คกก.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3951071" y="4386217"/>
            <a:ext cx="1109589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9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0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4" name="ดาว 6 แฉก 163"/>
          <p:cNvSpPr/>
          <p:nvPr/>
        </p:nvSpPr>
        <p:spPr>
          <a:xfrm>
            <a:off x="3500430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5" name="ดาว 6 แฉก 164"/>
          <p:cNvSpPr/>
          <p:nvPr/>
        </p:nvSpPr>
        <p:spPr>
          <a:xfrm>
            <a:off x="2857488" y="6202117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9" name="ดาว 6 แฉก 168"/>
          <p:cNvSpPr/>
          <p:nvPr/>
        </p:nvSpPr>
        <p:spPr>
          <a:xfrm>
            <a:off x="5357818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0" name="ดาว 6 แฉก 169"/>
          <p:cNvSpPr/>
          <p:nvPr/>
        </p:nvSpPr>
        <p:spPr>
          <a:xfrm>
            <a:off x="4357686" y="521495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1" name="ดาว 6 แฉก 170"/>
          <p:cNvSpPr/>
          <p:nvPr/>
        </p:nvSpPr>
        <p:spPr>
          <a:xfrm>
            <a:off x="3643306" y="4143380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3443238" y="2743143"/>
            <a:ext cx="3914844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ลดการส่งต่อเพื่อการตรวจพิเศษ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40" name="สามเหลี่ยมหน้าจั่ว 139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9" name="TextBox 148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2" name="ลูกศรขึ้น 171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4" name="ลูกศรขึ้น 17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5" name="ลูกศรขึ้น 17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2713915" y="3171771"/>
            <a:ext cx="545372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จนท.</a:t>
            </a:r>
            <a:r>
              <a:rPr lang="th-TH" altLang="th-TH" dirty="0" smtClean="0">
                <a:solidFill>
                  <a:schemeClr val="tx1"/>
                </a:solidFill>
              </a:rPr>
              <a:t>รังสีฯเขตฯ11) ผ่านการอบรม </a:t>
            </a:r>
            <a:r>
              <a:rPr lang="en-US" altLang="th-TH" b="1" dirty="0" smtClean="0">
                <a:solidFill>
                  <a:srgbClr val="C00000"/>
                </a:solidFill>
              </a:rPr>
              <a:t>(80%)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02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outhwesthealth.org/mri/images/mri-scann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" y="1214438"/>
            <a:ext cx="9067800" cy="38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857760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99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0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2713915" y="3171771"/>
            <a:ext cx="545372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</a:t>
            </a:r>
            <a:r>
              <a:rPr lang="th-TH" altLang="th-TH" dirty="0" smtClean="0">
                <a:solidFill>
                  <a:schemeClr val="tx1"/>
                </a:solidFill>
              </a:rPr>
              <a:t>(</a:t>
            </a:r>
            <a:r>
              <a:rPr lang="th-TH" altLang="th-TH" dirty="0" err="1" smtClean="0">
                <a:solidFill>
                  <a:schemeClr val="tx1"/>
                </a:solidFill>
              </a:rPr>
              <a:t>จนท.</a:t>
            </a:r>
            <a:r>
              <a:rPr lang="th-TH" altLang="th-TH" dirty="0" smtClean="0">
                <a:solidFill>
                  <a:schemeClr val="tx1"/>
                </a:solidFill>
              </a:rPr>
              <a:t>รังสีฯเขตฯ11) ผ่านการอบรม </a:t>
            </a:r>
            <a:r>
              <a:rPr lang="en-US" altLang="th-TH" b="1" dirty="0" smtClean="0">
                <a:solidFill>
                  <a:srgbClr val="C00000"/>
                </a:solidFill>
              </a:rPr>
              <a:t>(80%)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40" name="สามเหลี่ยมหน้าจั่ว 139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9" name="TextBox 148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2" name="ลูกศรขึ้น 171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4" name="ลูกศรขึ้น 17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5" name="ลูกศรขึ้น 17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443238" y="2743143"/>
            <a:ext cx="3914844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ลดการส่งต่อเพื่อการตรวจพิเศษ</a:t>
            </a:r>
            <a:endParaRPr lang="th-TH" alt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outhwesthealth.org/mri/images/mri-scann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" y="1214438"/>
            <a:ext cx="9067800" cy="38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00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902250" y="220788"/>
            <a:ext cx="3163035" cy="707882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พญ.</a:t>
            </a:r>
            <a:r>
              <a:rPr lang="th-TH" altLang="th-TH" dirty="0" smtClean="0">
                <a:solidFill>
                  <a:schemeClr val="tx1"/>
                </a:solidFill>
              </a:rPr>
              <a:t> ปัทมพันธ์ </a:t>
            </a:r>
            <a:r>
              <a:rPr lang="th-TH" altLang="th-TH" dirty="0" err="1" smtClean="0">
                <a:solidFill>
                  <a:schemeClr val="tx1"/>
                </a:solidFill>
              </a:rPr>
              <a:t>อนันน</a:t>
            </a:r>
            <a:r>
              <a:rPr lang="th-TH" altLang="th-TH" dirty="0" smtClean="0">
                <a:solidFill>
                  <a:schemeClr val="tx1"/>
                </a:solidFill>
              </a:rPr>
              <a:t>ตาพงศ์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นาง กาญจนา ภิรมย์นก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571604" y="142852"/>
            <a:ext cx="3163035" cy="1015659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พญ.</a:t>
            </a:r>
            <a:r>
              <a:rPr lang="th-TH" altLang="th-TH" dirty="0" smtClean="0">
                <a:solidFill>
                  <a:schemeClr val="tx1"/>
                </a:solidFill>
              </a:rPr>
              <a:t> ปัทมพันธ์ </a:t>
            </a:r>
            <a:r>
              <a:rPr lang="th-TH" altLang="th-TH" dirty="0" err="1" smtClean="0">
                <a:solidFill>
                  <a:schemeClr val="tx1"/>
                </a:solidFill>
              </a:rPr>
              <a:t>อนันน</a:t>
            </a:r>
            <a:r>
              <a:rPr lang="th-TH" altLang="th-TH" dirty="0" smtClean="0">
                <a:solidFill>
                  <a:schemeClr val="tx1"/>
                </a:solidFill>
              </a:rPr>
              <a:t>ตาพงศ์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0815359299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571604" y="1285860"/>
            <a:ext cx="2550688" cy="1015659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นาง กาญจนา ภิรมย์นก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0846302210</a:t>
            </a:r>
          </a:p>
        </p:txBody>
      </p:sp>
      <p:sp>
        <p:nvSpPr>
          <p:cNvPr id="93" name="ตัวยึดเนื้อหา 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://www.nlm.nih.gov/medlineplus/images/physicaltherapy.jpg"/>
          <p:cNvPicPr>
            <a:picLocks noChangeAspect="1" noChangeArrowheads="1"/>
          </p:cNvPicPr>
          <p:nvPr/>
        </p:nvPicPr>
        <p:blipFill>
          <a:blip r:embed="rId2" cstate="print">
            <a:lum bright="80000" contrast="-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478"/>
            <a:ext cx="9144000" cy="5517232"/>
          </a:xfrm>
          <a:prstGeom prst="rect">
            <a:avLst/>
          </a:prstGeom>
          <a:noFill/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266274" y="5105400"/>
            <a:ext cx="2021697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</a:t>
            </a:r>
            <a:r>
              <a:rPr lang="en-US" altLang="th-TH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altLang="th-TH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ศักยภาพบุคลากร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4992370" y="5845754"/>
            <a:ext cx="1151267" cy="369328"/>
          </a:xfrm>
          <a:prstGeom prst="rect">
            <a:avLst/>
          </a:prstGeom>
          <a:solidFill>
            <a:srgbClr val="FFFF66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8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140,000</a:t>
            </a:r>
            <a:r>
              <a:rPr lang="th-TH" altLang="th-TH" sz="18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18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ลูกศรขึ้น 142"/>
          <p:cNvSpPr/>
          <p:nvPr/>
        </p:nvSpPr>
        <p:spPr>
          <a:xfrm>
            <a:off x="5572137" y="4500570"/>
            <a:ext cx="2000259" cy="500056"/>
          </a:xfrm>
          <a:prstGeom prst="up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>
              <a:solidFill>
                <a:schemeClr val="tx1"/>
              </a:solidFill>
            </a:endParaRP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6143636" y="4214818"/>
            <a:ext cx="958850" cy="461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บุคลากร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428992" y="4181541"/>
            <a:ext cx="150553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 </a:t>
            </a:r>
            <a:r>
              <a:rPr lang="th-TH" altLang="th-TH" sz="20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คกก.</a:t>
            </a:r>
            <a:endParaRPr lang="th-TH" altLang="th-TH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3951071" y="4529093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6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59" name="ลูกศรเชื่อมต่อแบบตรง 158"/>
          <p:cNvCxnSpPr/>
          <p:nvPr/>
        </p:nvCxnSpPr>
        <p:spPr>
          <a:xfrm>
            <a:off x="642910" y="6643710"/>
            <a:ext cx="7643866" cy="1588"/>
          </a:xfrm>
          <a:prstGeom prst="straightConnector1">
            <a:avLst/>
          </a:prstGeom>
          <a:ln w="57150">
            <a:solidFill>
              <a:srgbClr val="00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4500562" y="5500702"/>
            <a:ext cx="2111465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วชก.</a:t>
            </a:r>
            <a:r>
              <a:rPr lang="en-US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altLang="th-TH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พกส.</a:t>
            </a:r>
            <a:r>
              <a:rPr lang="th-TH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ลูกจ้าง</a:t>
            </a:r>
            <a:endParaRPr lang="th-TH" altLang="th-TH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สามเหลี่ยมหน้าจั่ว 161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3" name="TextBox 162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8" name="ลูกศรขึ้น 167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9" name="ลูกศรขึ้น 168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0" name="ลูกศรขึ้น 169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3040750" y="2857496"/>
            <a:ext cx="5289579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KPI:%Paraplegia 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ได้รับบริการใน3เดือน </a:t>
            </a:r>
            <a:r>
              <a:rPr lang="en-US" altLang="th-TH" b="1" dirty="0" smtClean="0">
                <a:solidFill>
                  <a:srgbClr val="C00000"/>
                </a:solidFill>
              </a:rPr>
              <a:t>(80%)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2142411" y="3286124"/>
            <a:ext cx="544378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en-US" altLang="th-TH" dirty="0" smtClean="0">
                <a:solidFill>
                  <a:schemeClr val="tx1"/>
                </a:solidFill>
              </a:rPr>
              <a:t>Stroke) 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ได้รับบริการใน3เดือน </a:t>
            </a:r>
            <a:r>
              <a:rPr lang="en-US" altLang="th-TH" b="1" dirty="0" smtClean="0">
                <a:solidFill>
                  <a:srgbClr val="C00000"/>
                </a:solidFill>
              </a:rPr>
              <a:t>(80%)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2357422" y="3714752"/>
            <a:ext cx="480771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smtClean="0">
                <a:solidFill>
                  <a:schemeClr val="tx1"/>
                </a:solidFill>
              </a:rPr>
              <a:t>ผู้พิการขาขาด</a:t>
            </a:r>
            <a:r>
              <a:rPr lang="en-US" altLang="th-TH" dirty="0" smtClean="0">
                <a:solidFill>
                  <a:schemeClr val="tx1"/>
                </a:solidFill>
              </a:rPr>
              <a:t>) 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ได้รับบริการ </a:t>
            </a:r>
            <a:r>
              <a:rPr lang="en-US" altLang="th-TH" b="1" dirty="0" smtClean="0">
                <a:solidFill>
                  <a:srgbClr val="C00000"/>
                </a:solidFill>
              </a:rPr>
              <a:t>(90%)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955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://www.nlm.nih.gov/medlineplus/images/physicaltherapy.jpg"/>
          <p:cNvPicPr>
            <a:picLocks noChangeAspect="1" noChangeArrowheads="1"/>
          </p:cNvPicPr>
          <p:nvPr/>
        </p:nvPicPr>
        <p:blipFill>
          <a:blip r:embed="rId2" cstate="print">
            <a:lum bright="80000" contrast="-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478"/>
            <a:ext cx="9144000" cy="5517232"/>
          </a:xfrm>
          <a:prstGeom prst="rect">
            <a:avLst/>
          </a:prstGeom>
          <a:noFill/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96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040750" y="2857496"/>
            <a:ext cx="5289579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KPI:%Paraplegia 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ได้รับบริการใน3เดือน </a:t>
            </a:r>
            <a:r>
              <a:rPr lang="en-US" altLang="th-TH" b="1" dirty="0" smtClean="0">
                <a:solidFill>
                  <a:srgbClr val="C00000"/>
                </a:solidFill>
              </a:rPr>
              <a:t>(80%)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162" name="สามเหลี่ยมหน้าจั่ว 161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3" name="TextBox 162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8" name="ลูกศรขึ้น 167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9" name="ลูกศรขึ้น 168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0" name="ลูกศรขึ้น 169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142411" y="3286124"/>
            <a:ext cx="544378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en-US" altLang="th-TH" dirty="0" smtClean="0">
                <a:solidFill>
                  <a:schemeClr val="tx1"/>
                </a:solidFill>
              </a:rPr>
              <a:t>Stroke) 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ได้รับบริการใน3เดือน </a:t>
            </a:r>
            <a:r>
              <a:rPr lang="en-US" altLang="th-TH" b="1" dirty="0">
                <a:solidFill>
                  <a:srgbClr val="C00000"/>
                </a:solidFill>
              </a:rPr>
              <a:t>(80%)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357422" y="3714752"/>
            <a:ext cx="480771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smtClean="0">
                <a:solidFill>
                  <a:schemeClr val="tx1"/>
                </a:solidFill>
              </a:rPr>
              <a:t>ผู้พิการขาขาด</a:t>
            </a:r>
            <a:r>
              <a:rPr lang="en-US" altLang="th-TH" dirty="0" smtClean="0">
                <a:solidFill>
                  <a:schemeClr val="tx1"/>
                </a:solidFill>
              </a:rPr>
              <a:t>) </a:t>
            </a:r>
            <a:r>
              <a:rPr lang="th-TH" altLang="th-TH" dirty="0" smtClean="0">
                <a:solidFill>
                  <a:schemeClr val="tx1"/>
                </a:solidFill>
              </a:rPr>
              <a:t>ได้รับบริการ </a:t>
            </a:r>
            <a:r>
              <a:rPr lang="en-US" altLang="th-TH" b="1" dirty="0">
                <a:solidFill>
                  <a:srgbClr val="C00000"/>
                </a:solidFill>
              </a:rPr>
              <a:t>(90%)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://www.nlm.nih.gov/medlineplus/images/physicaltherapy.jpg"/>
          <p:cNvPicPr>
            <a:picLocks noChangeAspect="1" noChangeArrowheads="1"/>
          </p:cNvPicPr>
          <p:nvPr/>
        </p:nvPicPr>
        <p:blipFill>
          <a:blip r:embed="rId2" cstate="print">
            <a:lum bright="80000" contrast="-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478"/>
            <a:ext cx="9144000" cy="5517232"/>
          </a:xfrm>
          <a:prstGeom prst="rect">
            <a:avLst/>
          </a:prstGeom>
          <a:noFill/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786314" y="214290"/>
            <a:ext cx="3273258" cy="132343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ผู้รับผิดชอบงานผู้พิการ</a:t>
            </a:r>
          </a:p>
          <a:p>
            <a:r>
              <a:rPr lang="th-TH" altLang="th-TH" dirty="0" err="1" smtClean="0">
                <a:solidFill>
                  <a:schemeClr val="tx1"/>
                </a:solidFill>
              </a:rPr>
              <a:t>สสจ.</a:t>
            </a:r>
            <a:r>
              <a:rPr lang="th-TH" altLang="th-TH" dirty="0" smtClean="0">
                <a:solidFill>
                  <a:schemeClr val="tx1"/>
                </a:solidFill>
              </a:rPr>
              <a:t>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0818959838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apiwalai3399@hotmail.com</a:t>
            </a:r>
            <a:endParaRPr lang="th-TH" altLang="th-TH" dirty="0" smtClean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169916" y="214290"/>
            <a:ext cx="3204713" cy="132343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พญ.</a:t>
            </a:r>
            <a:r>
              <a:rPr lang="th-TH" altLang="th-TH" dirty="0" smtClean="0">
                <a:solidFill>
                  <a:schemeClr val="tx1"/>
                </a:solidFill>
              </a:rPr>
              <a:t> ธัญลักษณ์ ขวัญสนิท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0832807979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Tanyaluck.pmr@gmail.com</a:t>
            </a:r>
            <a:endParaRPr lang="th-TH" altLang="th-TH" dirty="0" smtClean="0">
              <a:solidFill>
                <a:schemeClr val="tx1"/>
              </a:solidFill>
            </a:endParaRPr>
          </a:p>
        </p:txBody>
      </p:sp>
      <p:sp>
        <p:nvSpPr>
          <p:cNvPr id="92" name="ชื่อเรื่อง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3" name="ตัวยึดเนื้อหา 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รพ.ทุกแห่ง ทำข้อมูล 43 แฟ้มให้สมบูรณ์ </a:t>
            </a:r>
          </a:p>
          <a:p>
            <a:pPr lvl="1"/>
            <a:r>
              <a:rPr lang="th-TH" sz="3600" dirty="0" smtClean="0"/>
              <a:t>การวินิจฉัย</a:t>
            </a:r>
          </a:p>
          <a:p>
            <a:pPr lvl="1"/>
            <a:r>
              <a:rPr lang="th-TH" sz="3600" dirty="0" smtClean="0"/>
              <a:t>หัตถการ</a:t>
            </a:r>
          </a:p>
          <a:p>
            <a:r>
              <a:rPr lang="th-TH" dirty="0" smtClean="0"/>
              <a:t>รพศ./ </a:t>
            </a:r>
            <a:r>
              <a:rPr lang="th-TH" dirty="0" err="1" smtClean="0"/>
              <a:t>รพท</a:t>
            </a:r>
            <a:r>
              <a:rPr lang="th-TH" dirty="0" smtClean="0"/>
              <a:t>. </a:t>
            </a:r>
          </a:p>
          <a:p>
            <a:pPr lvl="1"/>
            <a:r>
              <a:rPr lang="th-TH" sz="3600" dirty="0" smtClean="0"/>
              <a:t>เก็บข้อมูลตามตัวชี้วัด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ildweb.com.au/wp-content/uploads/2013/08/bigstock-The-word-Referral-in-speech-bu-47645263-660x405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2057400"/>
            <a:ext cx="8935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3" name="ลูกศรขึ้น 142"/>
          <p:cNvSpPr/>
          <p:nvPr/>
        </p:nvSpPr>
        <p:spPr>
          <a:xfrm rot="16200000">
            <a:off x="5786447" y="3929066"/>
            <a:ext cx="500065" cy="642943"/>
          </a:xfrm>
          <a:prstGeom prst="up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>
              <a:solidFill>
                <a:schemeClr val="tx1"/>
              </a:solidFill>
            </a:endParaRP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0" name="TextBox 149"/>
          <p:cNvSpPr txBox="1"/>
          <p:nvPr/>
        </p:nvSpPr>
        <p:spPr>
          <a:xfrm>
            <a:off x="6500826" y="4071942"/>
            <a:ext cx="1164091" cy="461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lIns="91435" tIns="45718" rIns="91435" bIns="45718">
            <a:spAutoFit/>
          </a:bodyPr>
          <a:lstStyle/>
          <a:p>
            <a:pPr algn="ctr">
              <a:defRPr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6" name="ลูกศรขึ้น 105"/>
          <p:cNvSpPr/>
          <p:nvPr/>
        </p:nvSpPr>
        <p:spPr>
          <a:xfrm>
            <a:off x="3428992" y="3643314"/>
            <a:ext cx="1143003" cy="428618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7" name="TextBox 106"/>
          <p:cNvSpPr txBox="1"/>
          <p:nvPr/>
        </p:nvSpPr>
        <p:spPr>
          <a:xfrm>
            <a:off x="2814864" y="4000504"/>
            <a:ext cx="2900144" cy="4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lIns="91435" tIns="45718" rIns="91435" bIns="45718"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สารสนเทศเพื่อการบริหารจัดการ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632675" y="5430849"/>
            <a:ext cx="1247804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5165835" y="5072074"/>
            <a:ext cx="3049503" cy="461661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2400" b="1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การส่งต่อโดยระบบสารสนเทศ</a:t>
            </a:r>
            <a:endParaRPr lang="th-TH" alt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3" name="ดาว 6 แฉก 102"/>
          <p:cNvSpPr/>
          <p:nvPr/>
        </p:nvSpPr>
        <p:spPr>
          <a:xfrm>
            <a:off x="6286512" y="5286388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ลูกศรขึ้น 103"/>
          <p:cNvSpPr/>
          <p:nvPr/>
        </p:nvSpPr>
        <p:spPr>
          <a:xfrm>
            <a:off x="6072203" y="4500570"/>
            <a:ext cx="2000259" cy="500056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050650" y="3214686"/>
            <a:ext cx="395011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ลดการส่งต่อออกนอกเครือข่ายฯ</a:t>
            </a:r>
            <a:endParaRPr lang="th-TH" altLang="th-TH" dirty="0">
              <a:solidFill>
                <a:schemeClr val="tx1"/>
              </a:solidFill>
            </a:endParaRPr>
          </a:p>
        </p:txBody>
      </p:sp>
      <p:grpSp>
        <p:nvGrpSpPr>
          <p:cNvPr id="111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10" name="ลูกศรเชื่อมต่อแบบตรง 109"/>
          <p:cNvCxnSpPr/>
          <p:nvPr/>
        </p:nvCxnSpPr>
        <p:spPr>
          <a:xfrm>
            <a:off x="642910" y="6643710"/>
            <a:ext cx="7643866" cy="1588"/>
          </a:xfrm>
          <a:prstGeom prst="straightConnector1">
            <a:avLst/>
          </a:prstGeom>
          <a:ln w="57150" cmpd="dbl">
            <a:solidFill>
              <a:srgbClr val="00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ดาว 6 แฉก 98"/>
          <p:cNvSpPr/>
          <p:nvPr/>
        </p:nvSpPr>
        <p:spPr>
          <a:xfrm>
            <a:off x="4143372" y="6215082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" name="สามเหลี่ยมหน้าจั่ว 101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8" name="TextBox 107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9" name="ลูกศรขึ้น 158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4" name="ลูกศรขึ้น 17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5" name="ลูกศรขึ้น 17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7961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3"/>
            <a:ext cx="7391400" cy="6863443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KPI </a:t>
            </a:r>
            <a:r>
              <a:rPr lang="th-TH" dirty="0" err="1" smtClean="0"/>
              <a:t>กสธ.</a:t>
            </a:r>
            <a:r>
              <a:rPr lang="th-TH" dirty="0" smtClean="0"/>
              <a:t>ยุทธศาสตร์ที่ </a:t>
            </a:r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th-TH" sz="3200" dirty="0" smtClean="0"/>
              <a:t>ร้อยละอำเภอที่มี </a:t>
            </a:r>
            <a:r>
              <a:rPr lang="en-US" sz="3200" dirty="0" smtClean="0"/>
              <a:t>DHS </a:t>
            </a:r>
            <a:r>
              <a:rPr lang="th-TH" sz="3200" dirty="0" smtClean="0"/>
              <a:t>คุณภาพ </a:t>
            </a:r>
            <a:r>
              <a:rPr lang="en-US" sz="3200" dirty="0" smtClean="0"/>
              <a:t>(&gt;80%)</a:t>
            </a:r>
          </a:p>
          <a:p>
            <a:r>
              <a:rPr lang="th-TH" sz="3200" dirty="0" smtClean="0"/>
              <a:t>การส่งต่อ </a:t>
            </a:r>
            <a:r>
              <a:rPr lang="th-TH" sz="3200" dirty="0" err="1" smtClean="0"/>
              <a:t>ผป.</a:t>
            </a:r>
            <a:r>
              <a:rPr lang="th-TH" sz="3200" dirty="0" smtClean="0"/>
              <a:t>ออกนอกเขตลดลง</a:t>
            </a:r>
          </a:p>
          <a:p>
            <a:r>
              <a:rPr lang="th-TH" sz="3200" dirty="0" smtClean="0"/>
              <a:t>ร้อยละอำเภอที่ควบคุมโรคติดต่อสำคัญได้</a:t>
            </a:r>
            <a:r>
              <a:rPr lang="en-US" sz="3200" dirty="0" smtClean="0"/>
              <a:t> (50%)</a:t>
            </a:r>
            <a:endParaRPr lang="th-TH" sz="3200" dirty="0" smtClean="0"/>
          </a:p>
          <a:p>
            <a:r>
              <a:rPr lang="th-TH" sz="3200" dirty="0" smtClean="0"/>
              <a:t>ร้อยละอำเภอชายแดนที่ควบคุมโรคติดต่อสำคัญของ </a:t>
            </a:r>
            <a:r>
              <a:rPr lang="th-TH" sz="3200" dirty="0" err="1" smtClean="0"/>
              <a:t>พท.</a:t>
            </a:r>
            <a:r>
              <a:rPr lang="th-TH" sz="3200" dirty="0" smtClean="0"/>
              <a:t>ชายแดน </a:t>
            </a:r>
            <a:r>
              <a:rPr lang="en-US" sz="3200" dirty="0" smtClean="0"/>
              <a:t>(50%)</a:t>
            </a:r>
            <a:endParaRPr lang="th-TH" sz="3200" dirty="0" smtClean="0"/>
          </a:p>
          <a:p>
            <a:r>
              <a:rPr lang="th-TH" sz="3200" dirty="0" smtClean="0"/>
              <a:t>ระดับความสำเร็จการดำเนินงานคุ้มครองผู้บริโภค</a:t>
            </a:r>
          </a:p>
          <a:p>
            <a:r>
              <a:rPr lang="th-TH" sz="3200" dirty="0" smtClean="0"/>
              <a:t>อัตราการหยุดเสพ </a:t>
            </a:r>
            <a:r>
              <a:rPr lang="en-US" sz="3200" dirty="0" smtClean="0"/>
              <a:t>(50%)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ildweb.com.au/wp-content/uploads/2013/08/bigstock-The-word-Referral-in-speech-bu-47645263-660x405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2057400"/>
            <a:ext cx="8935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2575815" y="2884879"/>
            <a:ext cx="4899088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ลดการส่งต่อออกนอกเครือข่ายฯ </a:t>
            </a:r>
            <a:r>
              <a:rPr lang="en-US" altLang="th-TH" b="1" dirty="0" smtClean="0">
                <a:solidFill>
                  <a:srgbClr val="C00000"/>
                </a:solidFill>
              </a:rPr>
              <a:t>(50%)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grpSp>
        <p:nvGrpSpPr>
          <p:cNvPr id="111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" name="สามเหลี่ยมหน้าจั่ว 101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8" name="TextBox 107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9" name="ลูกศรขึ้น 158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4" name="ลูกศรขึ้น 17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5" name="ลูกศรขึ้น 17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201826" y="3357562"/>
            <a:ext cx="5330296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ฉุกเฉิน) ประสานผ่านศูนย์ฯ </a:t>
            </a:r>
            <a:r>
              <a:rPr lang="en-US" altLang="th-TH" b="1" dirty="0">
                <a:solidFill>
                  <a:srgbClr val="C00000"/>
                </a:solidFill>
              </a:rPr>
              <a:t>(&gt;80%)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2130389" y="3814713"/>
            <a:ext cx="620874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 ประสานผ่านศูนย์ฯ) เสร็จใน30นาที </a:t>
            </a:r>
            <a:r>
              <a:rPr lang="en-US" altLang="th-TH" b="1" dirty="0">
                <a:solidFill>
                  <a:srgbClr val="C00000"/>
                </a:solidFill>
              </a:rPr>
              <a:t>(&gt;80%)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225872" y="4286256"/>
            <a:ext cx="3969346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KPI:%(</a:t>
            </a:r>
            <a:r>
              <a:rPr lang="th-TH" altLang="th-TH" dirty="0" err="1" smtClean="0">
                <a:solidFill>
                  <a:schemeClr val="tx1"/>
                </a:solidFill>
              </a:rPr>
              <a:t>ผป.</a:t>
            </a:r>
            <a:r>
              <a:rPr lang="th-TH" altLang="th-TH" dirty="0" smtClean="0">
                <a:solidFill>
                  <a:schemeClr val="tx1"/>
                </a:solidFill>
              </a:rPr>
              <a:t>ส่งต่อ) ถูกปฏิเสธ </a:t>
            </a:r>
            <a:r>
              <a:rPr lang="en-US" altLang="th-TH" b="1" dirty="0">
                <a:solidFill>
                  <a:srgbClr val="C00000"/>
                </a:solidFill>
              </a:rPr>
              <a:t>(0%)</a:t>
            </a:r>
            <a:endParaRPr lang="th-TH" altLang="th-TH" b="1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2167018" y="4767539"/>
            <a:ext cx="4890496" cy="461661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sz="2400" dirty="0" smtClean="0">
                <a:solidFill>
                  <a:schemeClr val="tx1"/>
                </a:solidFill>
              </a:rPr>
              <a:t>KPI:%(</a:t>
            </a:r>
            <a:r>
              <a:rPr lang="th-TH" altLang="th-TH" sz="2400" dirty="0" smtClean="0">
                <a:solidFill>
                  <a:schemeClr val="tx1"/>
                </a:solidFill>
              </a:rPr>
              <a:t>รพ.) ใช้</a:t>
            </a:r>
            <a:r>
              <a:rPr lang="en-US" altLang="th-TH" sz="2400" dirty="0" smtClean="0">
                <a:solidFill>
                  <a:schemeClr val="tx1"/>
                </a:solidFill>
              </a:rPr>
              <a:t>Thai Refer</a:t>
            </a:r>
            <a:r>
              <a:rPr lang="th-TH" altLang="th-TH" sz="2400" dirty="0" smtClean="0">
                <a:solidFill>
                  <a:schemeClr val="tx1"/>
                </a:solidFill>
              </a:rPr>
              <a:t> </a:t>
            </a:r>
            <a:r>
              <a:rPr lang="en-US" altLang="th-TH" sz="2400" b="1" dirty="0">
                <a:solidFill>
                  <a:srgbClr val="C00000"/>
                </a:solidFill>
              </a:rPr>
              <a:t>(100%)</a:t>
            </a:r>
            <a:endParaRPr lang="th-TH" altLang="th-TH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ildweb.com.au/wp-content/uploads/2013/08/bigstock-The-word-Referral-in-speech-bu-47645263-660x405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2057400"/>
            <a:ext cx="8935963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786314" y="214290"/>
            <a:ext cx="3526725" cy="1323435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err="1" smtClean="0">
                <a:solidFill>
                  <a:schemeClr val="tx1"/>
                </a:solidFill>
              </a:rPr>
              <a:t>นส.</a:t>
            </a:r>
            <a:r>
              <a:rPr lang="th-TH" altLang="th-TH" dirty="0" smtClean="0">
                <a:solidFill>
                  <a:schemeClr val="tx1"/>
                </a:solidFill>
              </a:rPr>
              <a:t> ดวงรัตน์ ขวัญทอง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รพศ.สุราษฎร์ธานี</a:t>
            </a:r>
          </a:p>
          <a:p>
            <a:r>
              <a:rPr lang="th-TH" altLang="th-TH" dirty="0" smtClean="0">
                <a:solidFill>
                  <a:schemeClr val="tx1"/>
                </a:solidFill>
              </a:rPr>
              <a:t>โทร. 0818945301</a:t>
            </a:r>
          </a:p>
          <a:p>
            <a:r>
              <a:rPr lang="en-US" altLang="th-TH" dirty="0" smtClean="0">
                <a:solidFill>
                  <a:schemeClr val="tx1"/>
                </a:solidFill>
              </a:rPr>
              <a:t>choccocatsurat@hotmail.com</a:t>
            </a:r>
            <a:endParaRPr lang="th-TH" altLang="th-TH" dirty="0" smtClean="0">
              <a:solidFill>
                <a:schemeClr val="tx1"/>
              </a:solidFill>
            </a:endParaRPr>
          </a:p>
        </p:txBody>
      </p:sp>
      <p:sp>
        <p:nvSpPr>
          <p:cNvPr id="92" name="ชื่อเรื่อง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3" name="ตัวยึดเนื้อหา 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รพ.ทุกแห่ง ทำข้อมูล 43 แฟ้มให้สมบูรณ์ </a:t>
            </a:r>
          </a:p>
          <a:p>
            <a:pPr lvl="1"/>
            <a:r>
              <a:rPr lang="th-TH" sz="3600" dirty="0" smtClean="0"/>
              <a:t>การวินิจฉัย</a:t>
            </a:r>
          </a:p>
          <a:p>
            <a:pPr lvl="1"/>
            <a:r>
              <a:rPr lang="th-TH" sz="3600" dirty="0" smtClean="0"/>
              <a:t>หัตถการ</a:t>
            </a:r>
          </a:p>
          <a:p>
            <a:r>
              <a:rPr lang="th-TH" dirty="0" err="1" smtClean="0"/>
              <a:t>สสจ</a:t>
            </a:r>
            <a:r>
              <a:rPr lang="th-TH" dirty="0" smtClean="0"/>
              <a:t>./ รพ. ทุกจังหวัด</a:t>
            </a:r>
            <a:r>
              <a:rPr lang="th-TH" dirty="0"/>
              <a:t>บริหารจัดการ</a:t>
            </a:r>
            <a:endParaRPr lang="th-TH" dirty="0" smtClean="0"/>
          </a:p>
          <a:p>
            <a:pPr lvl="1"/>
            <a:r>
              <a:rPr lang="th-TH" sz="3600" dirty="0" smtClean="0"/>
              <a:t>สนับสนุนการทำงาน ศูนย์ </a:t>
            </a:r>
            <a:r>
              <a:rPr lang="en-US" sz="3600" dirty="0" smtClean="0"/>
              <a:t>Refer</a:t>
            </a:r>
            <a:endParaRPr lang="th-TH" sz="3600" dirty="0" smtClean="0"/>
          </a:p>
          <a:p>
            <a:pPr lvl="1"/>
            <a:r>
              <a:rPr lang="th-TH" sz="3600" dirty="0" smtClean="0"/>
              <a:t>ให้ทุกรพ.ใช้ </a:t>
            </a:r>
            <a:r>
              <a:rPr lang="en-US" sz="3600" dirty="0" smtClean="0"/>
              <a:t>Thai Refer</a:t>
            </a:r>
            <a:endParaRPr lang="th-TH" sz="3600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8" descr="http://t8.i18ntn.baidu.com/it/u=2829390350,4250351798&amp;fm=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239"/>
            <a:ext cx="9144000" cy="5719145"/>
          </a:xfrm>
          <a:prstGeom prst="rect">
            <a:avLst/>
          </a:prstGeom>
          <a:noFill/>
        </p:spPr>
      </p:pic>
      <p:sp>
        <p:nvSpPr>
          <p:cNvPr id="168" name="สี่เหลี่ยมผืนผ้า 167"/>
          <p:cNvSpPr/>
          <p:nvPr/>
        </p:nvSpPr>
        <p:spPr>
          <a:xfrm>
            <a:off x="642910" y="2857496"/>
            <a:ext cx="17859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2357422" y="4386217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159,600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43438" y="3071810"/>
            <a:ext cx="309571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3600" b="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รวม </a:t>
            </a:r>
            <a:r>
              <a:rPr lang="en-US" sz="3600" b="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159,600 </a:t>
            </a:r>
            <a:r>
              <a:rPr lang="th-TH" sz="3600" b="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฿</a:t>
            </a:r>
            <a:endParaRPr lang="th-TH" sz="3600" b="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7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2500298" y="2857496"/>
            <a:ext cx="2157953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เด็กฟันผุลดลง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1357290" y="4000504"/>
            <a:ext cx="3760956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พัฒนารูปแบบแก้ปัญหาฟันผุในเด็ก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3" name="ลูกศรขึ้น 162"/>
          <p:cNvSpPr/>
          <p:nvPr/>
        </p:nvSpPr>
        <p:spPr>
          <a:xfrm>
            <a:off x="2285984" y="3571876"/>
            <a:ext cx="1428755" cy="35718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921171" y="3386085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478,800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785786" y="3000372"/>
            <a:ext cx="1492707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ถอดบทเรียน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95" name="สี่เหลี่ยมผืนผ้า 94"/>
          <p:cNvSpPr/>
          <p:nvPr/>
        </p:nvSpPr>
        <p:spPr>
          <a:xfrm>
            <a:off x="2571736" y="5072074"/>
            <a:ext cx="342902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749486" y="5500702"/>
            <a:ext cx="1465456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1,600,000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2714612" y="5214950"/>
            <a:ext cx="3159830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พัฒนาศักยภาพ</a:t>
            </a:r>
            <a:r>
              <a:rPr lang="th-TH" altLang="th-TH" dirty="0" err="1" smtClean="0">
                <a:solidFill>
                  <a:schemeClr val="tx1"/>
                </a:solidFill>
              </a:rPr>
              <a:t>ทันต</a:t>
            </a:r>
            <a:r>
              <a:rPr lang="th-TH" altLang="th-TH" dirty="0" smtClean="0">
                <a:solidFill>
                  <a:schemeClr val="tx1"/>
                </a:solidFill>
              </a:rPr>
              <a:t>บุคลากร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4" name="ดาว 6 แฉก 123"/>
          <p:cNvSpPr/>
          <p:nvPr/>
        </p:nvSpPr>
        <p:spPr>
          <a:xfrm>
            <a:off x="1571604" y="6202117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" name="ดาว 6 แฉก 142"/>
          <p:cNvSpPr/>
          <p:nvPr/>
        </p:nvSpPr>
        <p:spPr>
          <a:xfrm>
            <a:off x="7286644" y="6215082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2" name="ดาว 6 แฉก 151"/>
          <p:cNvSpPr/>
          <p:nvPr/>
        </p:nvSpPr>
        <p:spPr>
          <a:xfrm>
            <a:off x="2000232" y="4286256"/>
            <a:ext cx="428628" cy="571504"/>
          </a:xfrm>
          <a:prstGeom prst="star6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0" name="ดาว 6 แฉก 159"/>
          <p:cNvSpPr/>
          <p:nvPr/>
        </p:nvSpPr>
        <p:spPr>
          <a:xfrm>
            <a:off x="642910" y="3286124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4" name="ดาว 6 แฉก 163"/>
          <p:cNvSpPr/>
          <p:nvPr/>
        </p:nvSpPr>
        <p:spPr>
          <a:xfrm>
            <a:off x="3357554" y="5429264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5" name="ดาว 6 แฉก 164"/>
          <p:cNvSpPr/>
          <p:nvPr/>
        </p:nvSpPr>
        <p:spPr>
          <a:xfrm>
            <a:off x="1500166" y="5929330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9" name="ดาว 6 แฉก 168"/>
          <p:cNvSpPr/>
          <p:nvPr/>
        </p:nvSpPr>
        <p:spPr>
          <a:xfrm>
            <a:off x="3428992" y="6215082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0" name="ดาว 6 แฉก 169"/>
          <p:cNvSpPr/>
          <p:nvPr/>
        </p:nvSpPr>
        <p:spPr>
          <a:xfrm>
            <a:off x="5357818" y="6215082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1" name="ดาว 6 แฉก 170"/>
          <p:cNvSpPr/>
          <p:nvPr/>
        </p:nvSpPr>
        <p:spPr>
          <a:xfrm>
            <a:off x="6715140" y="6215082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2" name="สี่เหลี่ยมผืนผ้า 171"/>
          <p:cNvSpPr/>
          <p:nvPr/>
        </p:nvSpPr>
        <p:spPr>
          <a:xfrm>
            <a:off x="5500694" y="3786190"/>
            <a:ext cx="19288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5778955" y="4314779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458,500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5643570" y="3929066"/>
            <a:ext cx="1693082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th-TH" altLang="th-TH" dirty="0" smtClean="0">
                <a:solidFill>
                  <a:schemeClr val="tx1"/>
                </a:solidFill>
              </a:rPr>
              <a:t>เยี่ยมเสริมพลัง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5" name="ดาว 6 แฉก 174"/>
          <p:cNvSpPr/>
          <p:nvPr/>
        </p:nvSpPr>
        <p:spPr>
          <a:xfrm>
            <a:off x="5500694" y="4214818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6" name="ดาว 6 แฉก 175"/>
          <p:cNvSpPr/>
          <p:nvPr/>
        </p:nvSpPr>
        <p:spPr>
          <a:xfrm>
            <a:off x="7429520" y="5929330"/>
            <a:ext cx="428628" cy="571504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7" name="สามเหลี่ยมหน้าจั่ว 176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8" name="TextBox 177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3" name="ลูกศรขึ้น 182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" name="ลูกศรขึ้น 18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5" name="ลูกศรขึ้น 18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3189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8" descr="http://t8.i18ntn.baidu.com/it/u=2829390350,4250351798&amp;fm=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239"/>
            <a:ext cx="9144000" cy="5719145"/>
          </a:xfrm>
          <a:prstGeom prst="rect">
            <a:avLst/>
          </a:prstGeom>
          <a:noFill/>
        </p:spPr>
      </p:pic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523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523216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97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2500298" y="2857496"/>
            <a:ext cx="2157953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เด็กฟันผุลดลง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77" name="สามเหลี่ยมหน้าจั่ว 176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8" name="TextBox 177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3" name="ลูกศรขึ้น 182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" name="ลูกศรขึ้น 183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5" name="ลูกศรขึ้น 184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468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468000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000496" y="5357826"/>
            <a:ext cx="3494408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</a:t>
            </a:r>
            <a:r>
              <a:rPr lang="en-US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พ.บริการกายภาพบำบัดผ่าน</a:t>
            </a:r>
            <a:r>
              <a:rPr lang="en-US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DHS.</a:t>
            </a:r>
            <a:endParaRPr lang="th-TH" altLang="th-TH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5349559" y="5643578"/>
            <a:ext cx="1151267" cy="369328"/>
          </a:xfrm>
          <a:prstGeom prst="rect">
            <a:avLst/>
          </a:prstGeom>
          <a:solidFill>
            <a:srgbClr val="FFFF66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300,000</a:t>
            </a:r>
            <a:r>
              <a:rPr lang="th-TH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ลูกศรขึ้น 142"/>
          <p:cNvSpPr/>
          <p:nvPr/>
        </p:nvSpPr>
        <p:spPr>
          <a:xfrm>
            <a:off x="5572137" y="4500570"/>
            <a:ext cx="2000259" cy="500056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2643174" y="3929066"/>
            <a:ext cx="1699494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ค.พ.</a:t>
            </a:r>
            <a:r>
              <a:rPr lang="th-TH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5สาขาหลัก</a:t>
            </a:r>
            <a:endParaRPr lang="th-TH" altLang="th-TH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3078797" y="4255479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43438" y="3071810"/>
            <a:ext cx="34868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3600" b="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รวม </a:t>
            </a:r>
            <a:r>
              <a:rPr lang="en-US" sz="3600" b="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1,000,000 </a:t>
            </a:r>
            <a:r>
              <a:rPr lang="th-TH" sz="3600" b="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฿</a:t>
            </a:r>
            <a:endParaRPr lang="th-TH" sz="3600" b="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6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59" name="ลูกศรเชื่อมต่อแบบตรง 158"/>
          <p:cNvCxnSpPr/>
          <p:nvPr/>
        </p:nvCxnSpPr>
        <p:spPr>
          <a:xfrm>
            <a:off x="642910" y="6643710"/>
            <a:ext cx="7643866" cy="1588"/>
          </a:xfrm>
          <a:prstGeom prst="straightConnector1">
            <a:avLst/>
          </a:prstGeom>
          <a:ln w="57150">
            <a:solidFill>
              <a:srgbClr val="00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428992" y="2714620"/>
            <a:ext cx="195918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61" name="ลูกศรขึ้น 160"/>
          <p:cNvSpPr/>
          <p:nvPr/>
        </p:nvSpPr>
        <p:spPr>
          <a:xfrm>
            <a:off x="3500430" y="3143248"/>
            <a:ext cx="714380" cy="571504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857224" y="5357826"/>
            <a:ext cx="2661296" cy="369328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ค.พ.รพช.</a:t>
            </a:r>
            <a:r>
              <a:rPr lang="th-TH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รักษา</a:t>
            </a:r>
            <a:r>
              <a:rPr lang="en-US" altLang="th-TH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simple </a:t>
            </a:r>
            <a:r>
              <a:rPr lang="en-US" altLang="th-TH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Fx</a:t>
            </a:r>
            <a:endParaRPr lang="th-TH" altLang="th-TH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1650037" y="5684239"/>
            <a:ext cx="1249050" cy="400105"/>
          </a:xfrm>
          <a:prstGeom prst="rect">
            <a:avLst/>
          </a:prstGeom>
          <a:solidFill>
            <a:srgbClr val="FFFF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500,000</a:t>
            </a:r>
            <a:r>
              <a:rPr lang="th-TH" altLang="th-TH" sz="2000" b="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฿</a:t>
            </a:r>
            <a:endParaRPr lang="th-TH" altLang="th-TH" sz="2000" b="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83944" y="5000636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?</a:t>
            </a:r>
            <a:endParaRPr lang="th-TH" sz="6600" dirty="0">
              <a:solidFill>
                <a:srgbClr val="C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0034" y="0"/>
            <a:ext cx="2081009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/>
          <a:p>
            <a:pPr algn="ctr"/>
            <a:r>
              <a:rPr lang="en-US" altLang="th-TH" sz="3200" b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altLang="th-TH" sz="3200" b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สาขาหลัก</a:t>
            </a:r>
          </a:p>
        </p:txBody>
      </p:sp>
      <p:sp>
        <p:nvSpPr>
          <p:cNvPr id="152" name="สามเหลี่ยมหน้าจั่ว 151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4" name="TextBox 163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0" name="ลูกศรขึ้น 169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1" name="ลูกศรขึ้น 170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2" name="ลูกศรขึ้น 171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2454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Box 79"/>
          <p:cNvSpPr txBox="1">
            <a:spLocks noChangeArrowheads="1"/>
          </p:cNvSpPr>
          <p:nvPr/>
        </p:nvSpPr>
        <p:spPr bwMode="auto">
          <a:xfrm>
            <a:off x="6643443" y="1662113"/>
            <a:ext cx="1824528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กลุ่มพิการได้รับการฟื้นฟู</a:t>
            </a:r>
          </a:p>
        </p:txBody>
      </p:sp>
      <p:sp>
        <p:nvSpPr>
          <p:cNvPr id="12296" name="TextBox 76"/>
          <p:cNvSpPr txBox="1">
            <a:spLocks noChangeArrowheads="1"/>
          </p:cNvSpPr>
          <p:nvPr/>
        </p:nvSpPr>
        <p:spPr bwMode="auto">
          <a:xfrm>
            <a:off x="2936466" y="1662113"/>
            <a:ext cx="1366070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กลุ่มเสี่ยงไม่ป่วย</a:t>
            </a:r>
          </a:p>
        </p:txBody>
      </p:sp>
      <p:sp>
        <p:nvSpPr>
          <p:cNvPr id="12297" name="TextBox 47"/>
          <p:cNvSpPr txBox="1">
            <a:spLocks noChangeArrowheads="1"/>
          </p:cNvSpPr>
          <p:nvPr/>
        </p:nvSpPr>
        <p:spPr bwMode="auto">
          <a:xfrm>
            <a:off x="4792822" y="1662113"/>
            <a:ext cx="1412557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กลุ่มป่วยไม่พิการ</a:t>
            </a:r>
          </a:p>
        </p:txBody>
      </p:sp>
      <p:sp>
        <p:nvSpPr>
          <p:cNvPr id="12298" name="TextBox 46"/>
          <p:cNvSpPr txBox="1">
            <a:spLocks noChangeArrowheads="1"/>
          </p:cNvSpPr>
          <p:nvPr/>
        </p:nvSpPr>
        <p:spPr bwMode="auto">
          <a:xfrm>
            <a:off x="1334683" y="1662113"/>
            <a:ext cx="1200961" cy="338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1600">
                <a:latin typeface="TH SarabunPSK" pitchFamily="34" charset="-34"/>
                <a:cs typeface="TH SarabunPSK" pitchFamily="34" charset="-34"/>
              </a:rPr>
              <a:t>KPI: </a:t>
            </a:r>
            <a:r>
              <a:rPr lang="th-TH" altLang="th-TH" sz="1600">
                <a:latin typeface="TH SarabunPSK" pitchFamily="34" charset="-34"/>
                <a:cs typeface="TH SarabunPSK" pitchFamily="34" charset="-34"/>
              </a:rPr>
              <a:t>กลุ่มดีไม่เสี่ยง</a:t>
            </a:r>
          </a:p>
        </p:txBody>
      </p:sp>
      <p:sp>
        <p:nvSpPr>
          <p:cNvPr id="12302" name="TextBox 7"/>
          <p:cNvSpPr txBox="1">
            <a:spLocks noChangeArrowheads="1"/>
          </p:cNvSpPr>
          <p:nvPr/>
        </p:nvSpPr>
        <p:spPr bwMode="auto">
          <a:xfrm>
            <a:off x="1350963" y="1214438"/>
            <a:ext cx="7635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กลุ่มดี</a:t>
            </a:r>
          </a:p>
        </p:txBody>
      </p: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2944813" y="1214438"/>
            <a:ext cx="108743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กลุ่มเสี่ยง</a:t>
            </a:r>
          </a:p>
        </p:txBody>
      </p:sp>
      <p:sp>
        <p:nvSpPr>
          <p:cNvPr id="12304" name="TextBox 9"/>
          <p:cNvSpPr txBox="1">
            <a:spLocks noChangeArrowheads="1"/>
          </p:cNvSpPr>
          <p:nvPr/>
        </p:nvSpPr>
        <p:spPr bwMode="auto">
          <a:xfrm>
            <a:off x="6681788" y="1214438"/>
            <a:ext cx="1169987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กลุ่มพิการ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4822825" y="1214438"/>
            <a:ext cx="1052513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>
                <a:latin typeface="TH SarabunPSK" pitchFamily="34" charset="-34"/>
                <a:cs typeface="TH SarabunPSK" pitchFamily="34" charset="-34"/>
              </a:rPr>
              <a:t>กลุ่มป่วย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357188" y="114141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 rot="-5400000">
            <a:off x="-175418" y="365919"/>
            <a:ext cx="111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b="1">
                <a:latin typeface="TH SarabunPSK" pitchFamily="34" charset="-34"/>
                <a:cs typeface="TH SarabunPSK" pitchFamily="34" charset="-34"/>
              </a:rPr>
              <a:t>Purpose</a:t>
            </a:r>
            <a:endParaRPr lang="th-TH" alt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08" name="TextBox 30"/>
          <p:cNvSpPr txBox="1">
            <a:spLocks noChangeArrowheads="1"/>
          </p:cNvSpPr>
          <p:nvPr/>
        </p:nvSpPr>
        <p:spPr bwMode="auto">
          <a:xfrm rot="-5400000">
            <a:off x="-26193" y="1302544"/>
            <a:ext cx="113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Customer</a:t>
            </a:r>
          </a:p>
          <a:p>
            <a:pPr algn="ctr" eaLnBrk="1" hangingPunct="1"/>
            <a:r>
              <a:rPr lang="th-TH" altLang="th-TH" sz="24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ประชาชน</a:t>
            </a:r>
          </a:p>
        </p:txBody>
      </p:sp>
      <p:sp>
        <p:nvSpPr>
          <p:cNvPr id="12309" name="TextBox 31"/>
          <p:cNvSpPr txBox="1">
            <a:spLocks noChangeArrowheads="1"/>
          </p:cNvSpPr>
          <p:nvPr/>
        </p:nvSpPr>
        <p:spPr bwMode="auto">
          <a:xfrm rot="-5400000">
            <a:off x="-626268" y="5698331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2400" b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Learning &amp; Growth</a:t>
            </a:r>
            <a:endParaRPr lang="th-TH" altLang="th-TH" sz="2400" b="1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0" name="TextBox 32"/>
          <p:cNvSpPr txBox="1">
            <a:spLocks noChangeArrowheads="1"/>
          </p:cNvSpPr>
          <p:nvPr/>
        </p:nvSpPr>
        <p:spPr bwMode="auto">
          <a:xfrm rot="-5400000">
            <a:off x="-500856" y="3286919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altLang="th-TH" sz="2400" b="1">
                <a:latin typeface="TH SarabunPSK" pitchFamily="34" charset="-34"/>
                <a:cs typeface="TH SarabunPSK" pitchFamily="34" charset="-34"/>
              </a:rPr>
              <a:t>Internal Process</a:t>
            </a:r>
            <a:endParaRPr lang="th-TH" altLang="th-TH" sz="2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11" name="ลูกศรซ้าย-ขวา 72"/>
          <p:cNvSpPr>
            <a:spLocks noChangeArrowheads="1"/>
          </p:cNvSpPr>
          <p:nvPr/>
        </p:nvSpPr>
        <p:spPr bwMode="auto">
          <a:xfrm>
            <a:off x="2092325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2" name="ลูกศรซ้าย-ขวา 74"/>
          <p:cNvSpPr>
            <a:spLocks noChangeArrowheads="1"/>
          </p:cNvSpPr>
          <p:nvPr/>
        </p:nvSpPr>
        <p:spPr bwMode="auto">
          <a:xfrm>
            <a:off x="3987800" y="1319213"/>
            <a:ext cx="804863" cy="201612"/>
          </a:xfrm>
          <a:prstGeom prst="leftRightArrow">
            <a:avLst>
              <a:gd name="adj1" fmla="val 50000"/>
              <a:gd name="adj2" fmla="val 49902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13" name="ลูกศรซ้าย-ขวา 75"/>
          <p:cNvSpPr>
            <a:spLocks noChangeArrowheads="1"/>
          </p:cNvSpPr>
          <p:nvPr/>
        </p:nvSpPr>
        <p:spPr bwMode="auto">
          <a:xfrm>
            <a:off x="5849938" y="1319213"/>
            <a:ext cx="803275" cy="201612"/>
          </a:xfrm>
          <a:prstGeom prst="leftRightArrow">
            <a:avLst>
              <a:gd name="adj1" fmla="val 50000"/>
              <a:gd name="adj2" fmla="val 49803"/>
            </a:avLst>
          </a:prstGeom>
          <a:solidFill>
            <a:srgbClr val="095C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409575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/>
            <a:endParaRPr lang="th-TH" altLang="th-TH" sz="25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138" name="ตัวเชื่อมต่อตรง 137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ตัวเชื่อมต่อตรง 139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57188" y="2214563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357188" y="4999038"/>
            <a:ext cx="878681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5486400" y="2286000"/>
            <a:ext cx="915625" cy="468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ตติย</a:t>
            </a:r>
            <a:r>
              <a:rPr lang="th-TH" alt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4" name="TextBox 63"/>
          <p:cNvSpPr txBox="1">
            <a:spLocks noChangeArrowheads="1"/>
          </p:cNvSpPr>
          <p:nvPr/>
        </p:nvSpPr>
        <p:spPr bwMode="auto">
          <a:xfrm>
            <a:off x="4483353" y="2286000"/>
            <a:ext cx="926847" cy="468000"/>
          </a:xfrm>
          <a:prstGeom prst="rect">
            <a:avLst/>
          </a:prstGeom>
          <a:solidFill>
            <a:srgbClr val="CCFFCC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ทุติย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2329" name="TextBox 104"/>
          <p:cNvSpPr txBox="1">
            <a:spLocks noChangeArrowheads="1"/>
          </p:cNvSpPr>
          <p:nvPr/>
        </p:nvSpPr>
        <p:spPr bwMode="auto">
          <a:xfrm>
            <a:off x="2119551" y="2286000"/>
            <a:ext cx="928449" cy="523216"/>
          </a:xfrm>
          <a:prstGeom prst="rect">
            <a:avLst/>
          </a:prstGeom>
          <a:solidFill>
            <a:srgbClr val="FFFFCC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ปฐม</a:t>
            </a:r>
            <a:r>
              <a:rPr lang="th-TH" alt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ภูมิ</a:t>
            </a:r>
          </a:p>
        </p:txBody>
      </p:sp>
      <p:sp>
        <p:nvSpPr>
          <p:cNvPr id="145" name="ลูกศรขึ้น 144"/>
          <p:cNvSpPr/>
          <p:nvPr/>
        </p:nvSpPr>
        <p:spPr>
          <a:xfrm>
            <a:off x="5072063" y="2000250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6" name="ลูกศรขึ้น 145"/>
          <p:cNvSpPr/>
          <p:nvPr/>
        </p:nvSpPr>
        <p:spPr>
          <a:xfrm>
            <a:off x="32861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7" name="ลูกศรขึ้น 146"/>
          <p:cNvSpPr/>
          <p:nvPr/>
        </p:nvSpPr>
        <p:spPr>
          <a:xfrm>
            <a:off x="1571625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8" name="ลูกศรขึ้น 147"/>
          <p:cNvSpPr/>
          <p:nvPr/>
        </p:nvSpPr>
        <p:spPr>
          <a:xfrm>
            <a:off x="7143750" y="2000250"/>
            <a:ext cx="642938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96" name="Group 1"/>
          <p:cNvGrpSpPr>
            <a:grpSpLocks/>
          </p:cNvGrpSpPr>
          <p:nvPr/>
        </p:nvGrpSpPr>
        <p:grpSpPr bwMode="auto">
          <a:xfrm>
            <a:off x="647700" y="6202097"/>
            <a:ext cx="8048625" cy="584489"/>
            <a:chOff x="-2" y="-20"/>
            <a:chExt cx="845" cy="45"/>
          </a:xfrm>
        </p:grpSpPr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-2" y="-1"/>
              <a:ext cx="843" cy="26"/>
            </a:xfrm>
            <a:prstGeom prst="rect">
              <a:avLst/>
            </a:prstGeom>
            <a:solidFill>
              <a:srgbClr val="FFF655"/>
            </a:solidFill>
            <a:ln w="2">
              <a:solidFill>
                <a:srgbClr val="FFF2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ectangle 48" descr="ตุลาคม"/>
            <p:cNvSpPr>
              <a:spLocks noChangeArrowheads="1"/>
            </p:cNvSpPr>
            <p:nvPr/>
          </p:nvSpPr>
          <p:spPr bwMode="auto">
            <a:xfrm>
              <a:off x="1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4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Rectangle 46" descr="พฤศจิกายน"/>
            <p:cNvSpPr>
              <a:spLocks noChangeArrowheads="1"/>
            </p:cNvSpPr>
            <p:nvPr/>
          </p:nvSpPr>
          <p:spPr bwMode="auto">
            <a:xfrm>
              <a:off x="70" y="-20"/>
              <a:ext cx="4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45"/>
            <p:cNvSpPr>
              <a:spLocks noChangeArrowheads="1"/>
            </p:cNvSpPr>
            <p:nvPr/>
          </p:nvSpPr>
          <p:spPr bwMode="auto">
            <a:xfrm>
              <a:off x="6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Rectangle 44" descr="ธันวาคม"/>
            <p:cNvSpPr>
              <a:spLocks noChangeArrowheads="1"/>
            </p:cNvSpPr>
            <p:nvPr/>
          </p:nvSpPr>
          <p:spPr bwMode="auto">
            <a:xfrm>
              <a:off x="13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ธค.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43"/>
            <p:cNvSpPr>
              <a:spLocks noChangeArrowheads="1"/>
            </p:cNvSpPr>
            <p:nvPr/>
          </p:nvSpPr>
          <p:spPr bwMode="auto">
            <a:xfrm>
              <a:off x="1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Rectangle 42" descr="มกราคม"/>
            <p:cNvSpPr>
              <a:spLocks noChangeArrowheads="1"/>
            </p:cNvSpPr>
            <p:nvPr/>
          </p:nvSpPr>
          <p:spPr bwMode="auto">
            <a:xfrm>
              <a:off x="205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41"/>
            <p:cNvSpPr>
              <a:spLocks noChangeArrowheads="1"/>
            </p:cNvSpPr>
            <p:nvPr/>
          </p:nvSpPr>
          <p:spPr bwMode="auto">
            <a:xfrm>
              <a:off x="2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Rectangle 40" descr="กุมภาพันธ์"/>
            <p:cNvSpPr>
              <a:spLocks noChangeArrowheads="1"/>
            </p:cNvSpPr>
            <p:nvPr/>
          </p:nvSpPr>
          <p:spPr bwMode="auto">
            <a:xfrm>
              <a:off x="274" y="-20"/>
              <a:ext cx="4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กพ.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39"/>
            <p:cNvSpPr>
              <a:spLocks noChangeArrowheads="1"/>
            </p:cNvSpPr>
            <p:nvPr/>
          </p:nvSpPr>
          <p:spPr bwMode="auto">
            <a:xfrm>
              <a:off x="27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Rectangle 38" descr="มีนาคม"/>
            <p:cNvSpPr>
              <a:spLocks noChangeArrowheads="1"/>
            </p:cNvSpPr>
            <p:nvPr/>
          </p:nvSpPr>
          <p:spPr bwMode="auto">
            <a:xfrm>
              <a:off x="336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37"/>
            <p:cNvSpPr>
              <a:spLocks noChangeArrowheads="1"/>
            </p:cNvSpPr>
            <p:nvPr/>
          </p:nvSpPr>
          <p:spPr bwMode="auto">
            <a:xfrm>
              <a:off x="33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ectangle 36" descr="เมษายน"/>
            <p:cNvSpPr>
              <a:spLocks noChangeArrowheads="1"/>
            </p:cNvSpPr>
            <p:nvPr/>
          </p:nvSpPr>
          <p:spPr bwMode="auto">
            <a:xfrm>
              <a:off x="405" y="-20"/>
              <a:ext cx="3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เมย.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35"/>
            <p:cNvSpPr>
              <a:spLocks noChangeArrowheads="1"/>
            </p:cNvSpPr>
            <p:nvPr/>
          </p:nvSpPr>
          <p:spPr bwMode="auto">
            <a:xfrm>
              <a:off x="40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Rectangle 34" descr="พฤษภาคม"/>
            <p:cNvSpPr>
              <a:spLocks noChangeArrowheads="1"/>
            </p:cNvSpPr>
            <p:nvPr/>
          </p:nvSpPr>
          <p:spPr bwMode="auto">
            <a:xfrm>
              <a:off x="472" y="-20"/>
              <a:ext cx="4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พค.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33"/>
            <p:cNvSpPr>
              <a:spLocks noChangeArrowheads="1"/>
            </p:cNvSpPr>
            <p:nvPr/>
          </p:nvSpPr>
          <p:spPr bwMode="auto">
            <a:xfrm>
              <a:off x="47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Rectangle 32" descr="มิถุนายน"/>
            <p:cNvSpPr>
              <a:spLocks noChangeArrowheads="1"/>
            </p:cNvSpPr>
            <p:nvPr/>
          </p:nvSpPr>
          <p:spPr bwMode="auto">
            <a:xfrm>
              <a:off x="541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มิย.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31"/>
            <p:cNvSpPr>
              <a:spLocks noChangeArrowheads="1"/>
            </p:cNvSpPr>
            <p:nvPr/>
          </p:nvSpPr>
          <p:spPr bwMode="auto">
            <a:xfrm>
              <a:off x="54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ectangle 30" descr="กรกฎาคม"/>
            <p:cNvSpPr>
              <a:spLocks noChangeArrowheads="1"/>
            </p:cNvSpPr>
            <p:nvPr/>
          </p:nvSpPr>
          <p:spPr bwMode="auto">
            <a:xfrm>
              <a:off x="608" y="-20"/>
              <a:ext cx="4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29"/>
            <p:cNvSpPr>
              <a:spLocks noChangeArrowheads="1"/>
            </p:cNvSpPr>
            <p:nvPr/>
          </p:nvSpPr>
          <p:spPr bwMode="auto">
            <a:xfrm>
              <a:off x="60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Rectangle 28" descr="สิงหาคม"/>
            <p:cNvSpPr>
              <a:spLocks noChangeArrowheads="1"/>
            </p:cNvSpPr>
            <p:nvPr/>
          </p:nvSpPr>
          <p:spPr bwMode="auto">
            <a:xfrm>
              <a:off x="676" y="-20"/>
              <a:ext cx="3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2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Rectangle 26" descr="กันยายน"/>
            <p:cNvSpPr>
              <a:spLocks noChangeArrowheads="1"/>
            </p:cNvSpPr>
            <p:nvPr/>
          </p:nvSpPr>
          <p:spPr bwMode="auto">
            <a:xfrm>
              <a:off x="745" y="-20"/>
              <a:ext cx="36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กย.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25"/>
            <p:cNvSpPr>
              <a:spLocks noChangeArrowheads="1"/>
            </p:cNvSpPr>
            <p:nvPr/>
          </p:nvSpPr>
          <p:spPr bwMode="auto">
            <a:xfrm>
              <a:off x="74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Rectangle 24" descr="ตุลาคม"/>
            <p:cNvSpPr>
              <a:spLocks noChangeArrowheads="1"/>
            </p:cNvSpPr>
            <p:nvPr/>
          </p:nvSpPr>
          <p:spPr bwMode="auto">
            <a:xfrm>
              <a:off x="812" y="-20"/>
              <a:ext cx="3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altLang="th-TH" sz="1600" b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ตค.</a:t>
              </a:r>
              <a:endParaRPr lang="th-TH" altLang="th-TH" sz="1600" b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23"/>
            <p:cNvSpPr>
              <a:spLocks noChangeArrowheads="1"/>
            </p:cNvSpPr>
            <p:nvPr/>
          </p:nvSpPr>
          <p:spPr bwMode="auto">
            <a:xfrm>
              <a:off x="81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Rectangle 22" descr="Tr_KM_Manager&#10;จ 21/10/56"/>
            <p:cNvSpPr>
              <a:spLocks noChangeArrowheads="1"/>
            </p:cNvSpPr>
            <p:nvPr/>
          </p:nvSpPr>
          <p:spPr bwMode="auto">
            <a:xfrm>
              <a:off x="43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Rectangle 21" descr="M&amp;E_M1&#10;จ 4/11/56"/>
            <p:cNvSpPr>
              <a:spLocks noChangeArrowheads="1"/>
            </p:cNvSpPr>
            <p:nvPr/>
          </p:nvSpPr>
          <p:spPr bwMode="auto">
            <a:xfrm>
              <a:off x="74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Rectangle 20" descr="Tr_SiteVisit1&#10;จ 11/11/56 - อ 12/11/56"/>
            <p:cNvSpPr>
              <a:spLocks noChangeArrowheads="1"/>
            </p:cNvSpPr>
            <p:nvPr/>
          </p:nvSpPr>
          <p:spPr bwMode="auto">
            <a:xfrm>
              <a:off x="90" y="0"/>
              <a:ext cx="5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Rectangle 19" descr="Tr_SiteVisit2&#10;พ 13/11/56 - พ 14/11/56"/>
            <p:cNvSpPr>
              <a:spLocks noChangeArrowheads="1"/>
            </p:cNvSpPr>
            <p:nvPr/>
          </p:nvSpPr>
          <p:spPr bwMode="auto">
            <a:xfrm>
              <a:off x="94" y="0"/>
              <a:ext cx="6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18" descr="Tr_SiteVisit3&#10;ศ 15/11/56 - จ 18/11/56"/>
            <p:cNvSpPr>
              <a:spLocks noChangeArrowheads="1"/>
            </p:cNvSpPr>
            <p:nvPr/>
          </p:nvSpPr>
          <p:spPr bwMode="auto">
            <a:xfrm>
              <a:off x="99" y="0"/>
              <a:ext cx="10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Rectangle 17" descr="M&amp;E_M2&#10;จ 2/12/56"/>
            <p:cNvSpPr>
              <a:spLocks noChangeArrowheads="1"/>
            </p:cNvSpPr>
            <p:nvPr/>
          </p:nvSpPr>
          <p:spPr bwMode="auto">
            <a:xfrm>
              <a:off x="13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Rectangle 16" descr="M&amp;E_M3&#10;ศ 3/1/57"/>
            <p:cNvSpPr>
              <a:spLocks noChangeArrowheads="1"/>
            </p:cNvSpPr>
            <p:nvPr/>
          </p:nvSpPr>
          <p:spPr bwMode="auto">
            <a:xfrm>
              <a:off x="2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Rectangle 15" descr="Tr_M&amp;E_Q1&#10;ศ 3/1/57"/>
            <p:cNvSpPr>
              <a:spLocks noChangeArrowheads="1"/>
            </p:cNvSpPr>
            <p:nvPr/>
          </p:nvSpPr>
          <p:spPr bwMode="auto">
            <a:xfrm>
              <a:off x="2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Rectangle 14" descr="M&amp;E_M4&#10;จ 3/2/57"/>
            <p:cNvSpPr>
              <a:spLocks noChangeArrowheads="1"/>
            </p:cNvSpPr>
            <p:nvPr/>
          </p:nvSpPr>
          <p:spPr bwMode="auto">
            <a:xfrm>
              <a:off x="276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Rectangle 13" descr="M&amp;E_M5&#10;จ 3/3/57"/>
            <p:cNvSpPr>
              <a:spLocks noChangeArrowheads="1"/>
            </p:cNvSpPr>
            <p:nvPr/>
          </p:nvSpPr>
          <p:spPr bwMode="auto">
            <a:xfrm>
              <a:off x="339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Rectangle 12" descr="M&amp;E_M6&#10;พ 3/4/57"/>
            <p:cNvSpPr>
              <a:spLocks noChangeArrowheads="1"/>
            </p:cNvSpPr>
            <p:nvPr/>
          </p:nvSpPr>
          <p:spPr bwMode="auto">
            <a:xfrm>
              <a:off x="40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Rectangle 11" descr="Tr_M&amp;E_Q2&#10;พ 3/4/57"/>
            <p:cNvSpPr>
              <a:spLocks noChangeArrowheads="1"/>
            </p:cNvSpPr>
            <p:nvPr/>
          </p:nvSpPr>
          <p:spPr bwMode="auto">
            <a:xfrm>
              <a:off x="408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Rectangle 10" descr="M&amp;E_M7&#10;ศ 2/5/57"/>
            <p:cNvSpPr>
              <a:spLocks noChangeArrowheads="1"/>
            </p:cNvSpPr>
            <p:nvPr/>
          </p:nvSpPr>
          <p:spPr bwMode="auto">
            <a:xfrm>
              <a:off x="472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Rectangle 9" descr="M&amp;E_M8&#10;อ 3/6/57"/>
            <p:cNvSpPr>
              <a:spLocks noChangeArrowheads="1"/>
            </p:cNvSpPr>
            <p:nvPr/>
          </p:nvSpPr>
          <p:spPr bwMode="auto">
            <a:xfrm>
              <a:off x="543" y="0"/>
              <a:ext cx="4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Rectangle 8" descr="M&amp;E_M9&#10;พ 3/7/57"/>
            <p:cNvSpPr>
              <a:spLocks noChangeArrowheads="1"/>
            </p:cNvSpPr>
            <p:nvPr/>
          </p:nvSpPr>
          <p:spPr bwMode="auto">
            <a:xfrm>
              <a:off x="610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Rectangle 7" descr="Tr_M&amp;E_Q3&#10;พ 3/7/57"/>
            <p:cNvSpPr>
              <a:spLocks noChangeArrowheads="1"/>
            </p:cNvSpPr>
            <p:nvPr/>
          </p:nvSpPr>
          <p:spPr bwMode="auto">
            <a:xfrm>
              <a:off x="610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Rectangle 6" descr="M&amp;E_M10&#10;จ 4/8/57"/>
            <p:cNvSpPr>
              <a:spLocks noChangeArrowheads="1"/>
            </p:cNvSpPr>
            <p:nvPr/>
          </p:nvSpPr>
          <p:spPr bwMode="auto">
            <a:xfrm>
              <a:off x="681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Rectangle 5" descr="M&amp;E_M11&#10;พ 3/9/57"/>
            <p:cNvSpPr>
              <a:spLocks noChangeArrowheads="1"/>
            </p:cNvSpPr>
            <p:nvPr/>
          </p:nvSpPr>
          <p:spPr bwMode="auto">
            <a:xfrm>
              <a:off x="748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Rectangle 4" descr="M&amp;E_M12&#10;ศ 3/10/57"/>
            <p:cNvSpPr>
              <a:spLocks noChangeArrowheads="1"/>
            </p:cNvSpPr>
            <p:nvPr/>
          </p:nvSpPr>
          <p:spPr bwMode="auto">
            <a:xfrm>
              <a:off x="815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Rectangle 3" descr="Tr_M&amp;E_Q4&#10;ศ 3/10/57"/>
            <p:cNvSpPr>
              <a:spLocks noChangeArrowheads="1"/>
            </p:cNvSpPr>
            <p:nvPr/>
          </p:nvSpPr>
          <p:spPr bwMode="auto">
            <a:xfrm>
              <a:off x="815" y="12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Rectangle 2" descr="Tr_M&amp;E_Y57&#10;จ 13/10/57"/>
            <p:cNvSpPr>
              <a:spLocks noChangeArrowheads="1"/>
            </p:cNvSpPr>
            <p:nvPr/>
          </p:nvSpPr>
          <p:spPr bwMode="auto">
            <a:xfrm>
              <a:off x="837" y="0"/>
              <a:ext cx="3" cy="1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th-TH" altLang="th-TH" sz="1600" b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428992" y="2714620"/>
            <a:ext cx="1959181" cy="40010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>
            <a:defPPr>
              <a:defRPr lang="th-TH"/>
            </a:defPPr>
            <a:lvl1pPr algn="ctr" eaLnBrk="1" hangingPunct="1">
              <a:defRPr sz="20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cs typeface="Angsana New" pitchFamily="18" charset="-34"/>
              </a:defRPr>
            </a:lvl2pPr>
            <a:lvl3pPr marL="1143000" indent="-228600" eaLnBrk="0" hangingPunct="0">
              <a:defRPr>
                <a:cs typeface="Angsana New" pitchFamily="18" charset="-34"/>
              </a:defRPr>
            </a:lvl3pPr>
            <a:lvl4pPr marL="1600200" indent="-228600" eaLnBrk="0" hangingPunct="0">
              <a:defRPr>
                <a:cs typeface="Angsana New" pitchFamily="18" charset="-34"/>
              </a:defRPr>
            </a:lvl4pPr>
            <a:lvl5pPr marL="2057400" indent="-228600" eaLnBrk="0" hangingPunct="0">
              <a:defRPr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ngsana New" pitchFamily="18" charset="-34"/>
              </a:defRPr>
            </a:lvl9pPr>
          </a:lstStyle>
          <a:p>
            <a:r>
              <a:rPr lang="en-US" altLang="th-TH" dirty="0" smtClean="0">
                <a:solidFill>
                  <a:schemeClr val="tx1"/>
                </a:solidFill>
              </a:rPr>
              <a:t>KPI:</a:t>
            </a:r>
            <a:r>
              <a:rPr lang="th-TH" altLang="th-TH" dirty="0" smtClean="0">
                <a:solidFill>
                  <a:schemeClr val="tx1"/>
                </a:solidFill>
              </a:rPr>
              <a:t>ลดการส่งต่อ</a:t>
            </a:r>
            <a:endParaRPr lang="th-TH" altLang="th-TH" dirty="0">
              <a:solidFill>
                <a:schemeClr val="tx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0034" y="0"/>
            <a:ext cx="2081009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 anchorCtr="0">
            <a:spAutoFit/>
          </a:bodyPr>
          <a:lstStyle/>
          <a:p>
            <a:pPr algn="ctr"/>
            <a:r>
              <a:rPr lang="en-US" altLang="th-TH" sz="3200" b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altLang="th-TH" sz="3200" b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สาขาหลัก</a:t>
            </a:r>
          </a:p>
        </p:txBody>
      </p:sp>
      <p:sp>
        <p:nvSpPr>
          <p:cNvPr id="152" name="สามเหลี่ยมหน้าจั่ว 151"/>
          <p:cNvSpPr/>
          <p:nvPr/>
        </p:nvSpPr>
        <p:spPr>
          <a:xfrm>
            <a:off x="1071538" y="-211528"/>
            <a:ext cx="7000875" cy="1071563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4" name="TextBox 163"/>
          <p:cNvSpPr txBox="1"/>
          <p:nvPr/>
        </p:nvSpPr>
        <p:spPr>
          <a:xfrm>
            <a:off x="3428992" y="-2834"/>
            <a:ext cx="877153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ลดตาย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357686" y="-2834"/>
            <a:ext cx="1483088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ลดแทรกซ้อน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785918" y="431390"/>
            <a:ext cx="1822925" cy="360000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การเข้าถึงบริการ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755688" y="431390"/>
            <a:ext cx="1640183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คุณภาพบริการ</a:t>
            </a:r>
            <a:endParaRPr lang="th-TH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643570" y="431390"/>
            <a:ext cx="1734760" cy="52321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ความครอบคลุม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0" name="ลูกศรขึ้น 169"/>
          <p:cNvSpPr/>
          <p:nvPr/>
        </p:nvSpPr>
        <p:spPr>
          <a:xfrm>
            <a:off x="4258957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1" name="ลูกศรขึ้น 170"/>
          <p:cNvSpPr/>
          <p:nvPr/>
        </p:nvSpPr>
        <p:spPr>
          <a:xfrm>
            <a:off x="614363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2" name="ลูกศรขึ้น 171"/>
          <p:cNvSpPr/>
          <p:nvPr/>
        </p:nvSpPr>
        <p:spPr>
          <a:xfrm>
            <a:off x="2214546" y="857232"/>
            <a:ext cx="642937" cy="285750"/>
          </a:xfrm>
          <a:prstGeom prst="upArrow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5" name="Picture 4" descr="http://thumbs.dreamstime.com/z/d-businessman-kpi-signpost-illustration-rendering-business-person-standing-key-performance-indicator-white-people-man-3477425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636"/>
            <a:ext cx="2214546" cy="205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832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152" r="23645"/>
          <a:stretch/>
        </p:blipFill>
        <p:spPr bwMode="auto">
          <a:xfrm>
            <a:off x="1403648" y="30258"/>
            <a:ext cx="6336704" cy="679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rablog.org/wp-content/uploads/2013/12/information-is-pow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16471"/>
            <a:ext cx="5328592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รูป </a:t>
            </a:r>
            <a:r>
              <a:rPr lang="en-US" dirty="0" smtClean="0"/>
              <a:t>SP &amp; DHS</a:t>
            </a:r>
            <a:endParaRPr lang="th-TH" dirty="0"/>
          </a:p>
        </p:txBody>
      </p:sp>
      <p:pic>
        <p:nvPicPr>
          <p:cNvPr id="1026" name="Picture 2" descr="G:\PPTจากพี่นัน ๒๘ตค.๕๗\IMG_349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1066800"/>
            <a:ext cx="902804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4" descr="data:image/jpeg;base64,/9j/4AAQSkZJRgABAQAAAQABAAD/2wCEAAkGBxQTEhUUEhQWFhUXGBwaGBgYGRwfHBgdHhwiHB8cHx0gHSggHR0mHRwfITEiJSorLi4uHB8zODMtNygtLisBCgoKDg0OGxAQGzYmICU2NCwsLSwsNCwvLDQuLCwsLDQvLDQsLCwvLCwsLCwsLCwsLCwsLCwsLCwsLCwsLCwsLP/AABEIAL8BCAMBIgACEQEDEQH/xAAcAAACAgMBAQAAAAAAAAAAAAAFBgQHAQIDAAj/xABCEAACAQIEAwUEBggFBQEBAAABAhEDIQAEEjEFQVEGEyJhcTKBkaEHI0JSsdIUU2JyosHR8BUWguHxJDNDkrJzg//EABoBAAIDAQEAAAAAAAAAAAAAAAIDAAEEBQb/xAAyEQABAwMDAQYEBgMBAAAAAAABAAIRAxIhBDFBURMiYXGBkQWhsfAyQsHR4fEUI6JS/9oADAMBAAIRAxEAPwCsuH5FSVPd+EpMnaTFoxtxrJgIdCiTB+G+GVOFVjUpUu6PeVVU01t4g2xEWixudoJOLX7Jdg6WW01KwWrX3BIlaX7gO5v7Z90c4WGIVAqjuzv0a8QzY1JQNNCfbrTTBHUSNTC+4Bw8cP8AoFYgGvnFBi4p0ywB6amYSPOBi6w8+n449rwQapKq+n9BWRAhsxmieZBpgfDuz+OOGd+gzLQe4zVZCRH1io4PwCEYtbXiNmqh5HbBBiolUTxH6Es8NXdVMu45eN1Yj0KQP/Y4ReP9lc1kmjNUWpz7LG6N+648JNtpnH1itXGdKVFKOqup3VgCD6g2OIafRQFfHQG0co+ONRBBk35ef9MfSvab6KshmfFSUZWryakPBP7VOyn/AE6T54oTtb2ZrcPzJoVgCY1Iw2dTMMPeDY3BBHmVkEK5Qii1wNMmdvW0Y0kRcXnr8sZpUyWjSSSYgbzyxmojKYO4kEHl5YpRMPDcxRWk0f8AckkBVBMAC/i5729+Hn6LsklVnrEKyr9WneiQXe5kCBq0bCfteQxU1NypVlkFSCD0jnj6W7PcBbLZamiiGPjqqpCxVaWYqSCIWdMfsjEpUxfJKGo8hmFtS7jUyHL0e8tEIpDCTdREgSDM7dYg4Jf4VQ1CaNHz+rX16WxHyWRFIgqoEwDFzA5sQBqJMmY+OClOoNJJYDpPyjyw+pbOEFK63Kh1uFUQhIoUpj9Wtp92ItbLZWhRqValGkKdNS7HQuygkxbc7DzOJnFM4VpnulNQyokSQJMSdIJIAJJjkMKmZ4jTr06uWz1VFWqAvcpVmpuCCSohNvZgzz6YzOeAVpbTJGFRPFM8MxmKld1VQ7yUS0A7BRGwiJwOcXttyw2cW4PSyVQ03DVGMsj20VaRXaDJVwQVtMG/TC1nHBnSgW5NpkeXoMECDsl8wo2PMMdHplfaBBIBv05fHGr8sWrWmMgYxjtlVBYAmB6T6fO2IVEbXgxohe8VCzrrSWGnSFkljOxBEc9sQ8wRqsUKmRO0AdY+R6HHq1N/CJkD2VYzp5kXsBbbEKllnYSqyBYnYD1JthTRySgGcrtQyLPAVSesCYnbHJMtM3gjl74wd4dUVA1M1NTLIQatIgjU17jrHmcQatJGIJmkB4WAGoluZHlH4YgeZKq4yoCZZmmFkAST5evvxzaiR0Npt02wX78JSC00IMyxaDpm0KPnOBMzblgwZRAytnowNxaPUz/THHHWvmCxk43RN2j+kbH8cX5q/NRsexsy/CcZxatfUfZ2jSIoV9J7z9HWkpP2QRqa3Ukb8xAw006kz0xV3Ae1s6KSU9elEG4GpoHhXqeV9zPTD3QzxEEqy2DGYgTyLSRO9hhrXNdsqLC3JRhsRqtX8PxsMcqnElEncxYD/nAyvm2N2Ipp4Yvcxf8AG2DDeqC7oilbNKsyduWBxzjM0qp0gXJ6fh88As5xlUgU01FmPib8QOZ9YwGzvHatU6A3/clFk6VkggevryxLmhMFB5EnATrw7igdFYqfENQKwQQdiCDBxLoZxd9Ueo9+EDg/FauXp9xBVgbbW90QRzsfTB6lx776oTF7Yge0q36d7TjKZKvElnSCJPrbCJ9MfDaWYyAryC2WceIb6WcU2W/LUwPkVPniZnOOkBmVKYJsJEwTzPkLYC53ttl2qrQSia4pwlRixWkIsSVCy7GCTcLPzCo5tqgov3Kp5W0wZPUTafXGmdUESBpLGCTP9/DHs9mWqMdNJaalpCIG0j01EtE+eNmoO6opCqEBuBdpMyx5nGXAySrpaepU/CJR/wCjLhDZjiFNdIK0j31QG1qZEDylyo9+PoqvVBsDB+fW2K7+hTgSDK16zyXq1tPmy01DfAu5n0GLUoZQAkkAf3+GNDItlLe0teWnhAM7wypUBXUo3hillBtAMyTGJNHJU6KAMS0C0zysNKzYQMceN9oFp6hSE6bFyCQCeSj7RxRXb/thmqlWpQZ2VJuAYLAgQpI+zzjz8sW6sXCzhCKIDr+VYX0gdtqYy1VKVSmW8KCmHBPiN9QBmAJtbFF13fUXNiGkQAAD5AcsMnCexFavQ78lEBEopmXHWwhR674XKtMqzJUJDLa+xi39nCJEppDgJVm0aP8AinDgBavTk028zZk9GiPXSeWK7yNZKT/WJdQwZTMlriPKMM30a8UNJnS8GD7jb4W+eOX0m8L01lzCDw1he1tY395EH1nCGQHGmU6qy9l/ulHNVJIvNhF5MbAHzjljh/XG5iP2p+WMFBHOf5f8407JC1fe2OuVjUJjfmY+eOONlciCDGLURXO8UJQIEAsJaZLfEWvyxBp5hrgNpDSCOV95xz71i2rn1gcsezNVmOprnaYA/DAhoGyq2EVzPCkRQ3eo5J+yQw87RPl54k8VroUpstPxRcQYWxBsbmd7m2AWUWWi2xgloggTM/yxJy1SrUZUQFixhRzP9x8sCGZklVbJXOnrBkCZBg8hPriVToeAhgJ5MDdYP93x7jS91WamI8MAxzaJb5kj3YK9k+FHMvPeKipuSCR+7EjfzwfdAlHYSYCWHeYtjrRVWgE6RIk+picG+2nAf0WoultVNxItGk81/pgHToAxLKAwJ32jkQLyeWKBDhIUc0tMFb1a2mQpB5SBuPP+uPY4GmYmLTHvx7FwEMKwOyueqFKKLKVH8KuBDRsV9CB/scWLkcwlGmoemHMSHqk1JnzJEdICKBERhB4Llj+i03k6j4gZPmB6bzifwTtrTdCmZlHXdgupH/a0gEqesD+mFUKgDnDZaahFrS4JqrdpXayaFX9kR+JjGoqu4m56sxsPebYHN2my4SadRXPIU0W/kWZQF9N/LFd9rO09eudJf6rmikx723PyHlh5dmCUIqtGGtTRx7thSpakola1Wy6yJpU73gTNRuUbfCCAyefdc2jNXBLiKnemF0wWXcQnKIiJ6E4j8CQKhgAk2OxgdYNjGO3Gq/fKU0qpYqJAudI3i/kMINY3T0WgUC4RuSrIo5osoh0Ycg+lwPQggxjWrRX7Qp+gqsCfQE/LFdcN7LhWqtmVZ6NDwhVnxsQGNxeACOkkgdccTRpUc8RTQgBTa8o0b79OWGGt4SkNY4GJjhPPGOK0ko1BTRtSCJEtoY+FWuNJIJtvf0wp5Naj5aECipUJp6zYQRdjAnUY1FjMkDBuhm6+ZRqdMu7PEBVBEL4jqt4RI9qZNgBtjTM1kpJS1wQGYzMRrBEz79sZ31i6FpbTiRMpH4rwSrlnkEON5WeXUGDiTxHi5zLLSpU1pUpkIGOkGPE7Mbnp5AW85fGu5UKNbMyqSZeQTNhv064k9iGooGqrPeoCHDbaWPh0wZNvfIG84YKnduISS0zYDjfdWv8AQvkjl8kyMbmuzdCAUQXH2TCzBuJw68SzswgSoVO7KNx0knb+mK2y3G6PC6TJmai03qsaoogNUrLqRQNRL6afszpJN/gDfZLt3l85FOlq1JAhoDMI9qASCs2MGxiRBBxqABaJ3WVwtcein8Xohl0opXcn1xRfa7hRpcTir4w+ip6rERff2fhj6CzjSCALnFW/SBQFSplhMVO9IDWMAoSRHMSAfj1wp4tBhGwyQpaIrIWXM1FRaZ0oBYGLAwCALQNp52xWHbLLhMyRr1nSCzed/nhlzHEjTRqdVaiVNhpLBGk9VdRPQtPpvhJ4gxNVyTJ1fPGfTtJMrTqCIhTOCZ5cvVp1dOoowZlJPiHNd7SJv1jpgl2q7R/plQCnNOgslVc/ajnpm/IevngDkMsatRaYIBYxJsAOZPoL+7DZwDg1HNoNTU6fcd4pdyF71IOgaeVQEzuZne2NdRrJBAyFkvIbHCSWvc88SGcFFWIIn3yfnyGDvE+zdNaC1KFbvXNVEZBBADoCjahb2tSGecYnca7P5jK5RxVp0e6/SdCuL1UZVYwDH/bJ67kDrgUMpKIx2qUCqoSPbBI8wDHxmbY1SnqJHkT8BOJdauHbw+HwiJ6gXi8Cf6YitRHpkRPP0xMyGWNVlpoupiYA6z02xFsQLGYMknc/DFkdjOzq0Haq7CWpqaLHaGmSY3BgR5csA5waExjS/CWeL9k6mWGp1DLtZidM7E2G3l1wQ7LVaahGAZa1E6HlQVE6ogz9qDIjcb9TnaHWaBFWpTliw0yPCnI2UG++w5XwQ4d2Uii7gQ2Z8Tqw0mn4iVAX9mN9zIwL6dTsr3DB2PVMZaKkN9VWnE6b5nMV3RftFjsIkwLeZI264d+z3CVp0B3VWC0GpI/mCCI/ucCuGdk2V3qMwiSEEiR5noR0Pnglk84aUqWWmy3kkaTy3IK4TVfkAJ9GmIJO6hfSPlVVVYvq8ZCQZtpmd45jbELs1wYVT4kVClJWBInUWnxH0iY9MGxw851KroUqaRUpoCygBoUyCABuYkjYeeJmmplsqC6/WaVXyBjTHoI9+DpVGTZcJHErFqDLjCQOKZBqZam5lrPPMapgHqYuek49ibm3ZtTOZYg3P4f7Y9jRbCAEwnfhWX72jTpU7nQo9AoFz/fPCzQ7B8QYau60hxsWQGD5MwM+7FpcBpU1oolNFjQpbQAJ8PM/188FaVblzEEdCOfvG3wwplEZJO63EtMS2Y6z+hCrfhH0Z1FH11bTH2V8Rg2N7Ab+eCdX6NqE+Fqmk3AJUx6nTJHww2nOSQAYsTt05el/ljtXzLeGnTg1GEk2lF21HpM268pjDbGDKlzhsAPIfZVR57sbmMtUhaiRyqhgFM8nUmVbygzynDH2K4NUNNqxqTrbSQgUP4CQYJUhd7AC/UTAfRwVBNlZmEMWXUW8uoHOBiTl6NQD2KY8iTb1AGKbT70lUHYQOv2WDaiKzSxmdI57TBBPrY7dMCsr9HKKz1XzBasx9srCqTuNOo6hMcwQRvyw4ZiqyrIiZgEbDzvvH4jHPLMdgpJ/AfmO5wfZtzhAST6IdwHs8mTV+7063fU7qsahpECJMAHVYHmThd7d8GoaXrs/dwraVIlTVaynb7Um3Iw3I4Z+LcYpZfUK7w1joT2gRcQJ35nlipu2nFznNe4Cewm5HRm8yvrFx6ywcDZaaVGoReB455jKk5nsJXzFNa6ioaBQtKqCREXWmXDMN9t4tOI/CVyOXr0Wyld8wLu6vSKw1Km7rEiCC4HmNOLry/Eg9Kg6+y6UisbeJVIA8r/LCj24y/DKYFXM6aeYqagrU5DsSLlgtio+8wsTbnjO0wYHCyXy8O4VX9l6L53NNVrjvNRZ2L+yzCLE9PELegw+ZivTFSgU7qjUWqArKsQZCstwo2MeK1xvGBPZt6Kq5VAUqNZGidI28p52tJwdz9eiKOhUBXSwWA0guCCD4Aszz1H3YQ+oXO8lpZSAb1lNVbtLl1orWr5miikGd5MEghREsQQRYXItGK34FxKnn8yWqtpqSTRpx9jeJIu8C4nbbniueM1dVZzJMHTJ3Onwz8sT+G1SBUYNpOmBym42tvYdOcEECdrafaNgrI3uvJCdO2fCdWXaqz6dDARG8sFH9fjivM7lDTswjmPMSRI6iQfhg/nOL5p6VNalUPSv/wByCJ9k+KNTEC+5jV5jHHPS+RpMxLd3maqT+y1OkwHWJVvjg6VLsWEFFVde7ZBeHMVYFfaBEf0jzw68O7J1syhqU3o0wx8UTqBG4gCxk+/fAvs7w/vQulqdNwGKlt6hLRpJ5WFjGJ2W4hVoOxQtTYHTUHUD5G2x88c3UVajpbSMOHVVDXtgbj5pgyvZSvSouhNLUalF1MwISoXaem+2Gb6QqtA5POwpD1FDhwBcjRIPkdI+eE7J9rpVi9MRTgPqqDxAnkOfWBjjxbtjTrUatJe8IqIygQkDYC+5E9MYmV9feAQInOOPf1WaZVf5aqVEkSgcE9dvwjljFOhr1NIVVufLpbGopmLiBJHS8A7YKdkeGNmM0tFDAYNqbcIkSWIi8DlzMY7kdEYEmAoGWoNUqU6SKzFiAq8yzfyJj3YdMnQqZKUc6gKjLB+0YtG8LILekdcEeDImS4g1Cm06iELNEsrJqB/YIJHs9DvOBvHKtTN52nTpKWZm0ovO4Pia1t9THkATjfo9I2q65+zd0x57Jh/9Ex5dUz/R5wn9Iq1M3WhkpOFpqdmqAAlj5LIgdY+7hnzuZE1JJZi7EDrewnqTibw7hacPyqUA2phJJIjU5Ms0clnbyA54B0q698h+6wab3MgdfM+m/LCNfX7eqB7eARUKdjEY4plqa0Epus6Ls6iD4p1P7iPOwNrRhaq9jadbw1KhgxrgCdJ2gyRFt789jhqpkBY5Db3j58vfPXEfKwZUAjQTpPKCSY8x/TqLD2DDBI2TWkhpCovhmczGVrvQpOATUNNgT4WIOkHyvzwXzfaKu1UZeshDAgNJIMgzJAtPyvgd22od3nMwpmDUL35aln4Sflhu7Z8G1tlM4BdlC1T1YJKE/wCkFZ/YHXGWppqRJeW5HKzWZ8kuceUAjqaZJ+JAPyOPYjcZqTU8+6AP8R/nj2DZ+EKnblMPB+0lY06NJTTCABQRTXVYczzM79cE8l28qBR3lJWPMqdM+4z/AHOK24Jn+5qqXBKSCw5+o88GeEs2Yq93SSVDXcmAATb3nkPXkCcZHCq1xIOP7Xao6jSVM1RGPHfrhWFkuNCshrMukKxRaftamMMvTV6dYw38HyndU9TQajXqtMy3TzjYe+N8LmTyRpslM5aqEp0tQrFT3bOSLAxabGTuRHIS0ZajsOniM8unyk40UpcLiViqvY8yzbhTu8uPljZCxF42vInl1GOZEwQRGOT1TAt03O39+WNCSdko/Shx18stGnRMOxZpiQAvP1LNbppOK8r9uM9URV/SCAbMECr8wJB8wZwwfSkjPVpkAsdHIWjUYn1k4rpEKOVIg6tvXAErFUqOuc0HZGspm4MMxJYkyZJ63k39+OPFKhkNsYPMSwjaB+GBmbzIVrRI2xa/0OUFNKrnq3g0toRrQFCgtAPOSLk8gBE3ovhsLp6PWH/G7J8k/l+/vdFOz2c7vhtAZnVSrUlAWm6kOSpJSx2XTp3sOfTEbIdl6GaU1s2pqHUQi6mVERb7KQTJkknc8sL/AGz7SCqxNFWFMCFDghm8yDBVTcxu0CemDfBOLrTyNIuY1wBPIEy5+d/XFaa0uc92wCRq6L202U2A3vPyicEH3B2UPifBTUppVoCF0ACLEQNOk+hEEGdsSeDcMLWzQJBIFmZdJ2BBBvJgeUz1x3qVmQs9FgJ8TIwlHtvyhiPtA3tONlzdSt4XaiE593q1N5HUdSifKTjMKbhUmJWpxY6kYdA25kfv755hIfbzsEcqxq0GL0TJhj40I9oEwAwEgzvB2sThRpViBi3+23Eg1OmAQSXIN+iOjH5j34qOlQMwCCNsdMQ15g4gH3WCiHdkHOBBkg+MdPfK2/SzERtfBqg+vhtQDdc5TPuajUG/+jG+V7H5p1JTLsw6zBn9mbfHBfhXCjS4dxEOCHptl6sMIZQGZDb/AFETt88LqVQ5pARiZBKTxUdtNNbyYIAuIsPF0+WJXE67KvdoSxA8R3iN8a5PiiLqOgB4IBJn4W3xFouGJ70soaCCIIHTnYYxEZ2VFwYDG5RzL8QpPSRdBMsdK7sT16XM/HEytwLMKQBQUllLAAggASSCeRtt5jEvsPwik1QVVqo7KrrBuweQQ2iQdMGJ2Mkbi7VWyWZFPUwSCxEXEDnMDf3csUatuGhNpUGlslVfmcv3raUT6wShXYrF9zYC0SbDDb9HuVo5Va1WtWpCSKYYuAGjxMiE+0NWiSLW8sB+N5QpXqNzZV8PWFkmYkKL38vhnJ09GUBqXnU5/v3YcK1kOUpNtreSxxCsDnK9YQ8wA02EqBY8ydpEQJvfFkfRnwM0Mu+frrNaojGkvtaaQ8Ujcy8T6BfvGa4+j3gbZ2vTSIp6mNR59hBDMB0LatI/e9Y+ialQLGykjwLt4V5AfAfDHWq1m9g1jOclZakuqueRvlVj/ioqD6sWPOSZnnJvJ3nHbhkFmINxpAJMCZ1Hl+6YxC4mjpVqIlOzMzUtMaSshjN/CVDqIiLiPKZwDKFUBLFiSS20TJ5co2ieWORpaT+0LncLpEttwjquAI8j77bf35Y1o1wbyZDNB8ixIHwi2OVdSAY35fHb4YC52oVQPyIU7QQReDz5nfpjopbWykj6WqZGaWoAIemAfMif5fhh/wAmBX4bcrHdA6msoKwVJPK4A+IxXfb7Nd6hP6uqKfp4WJwbyeWWtwk0yJamHqJPKGLW9QD8cZKlQNMHlLjJhJT1TUZ36yfQRAHwx7HaingY+R/DGcXELLMr2X7J5qoVPd+HwydSTBIFhqkkAz1scOfDlbh9RBl8u2Ypiozvrq6UI06RpkgFouSRa45mJeT4eBRWJBIVQwiVEC6m9xtOwkjcGOn+HIAwBcmL3iJBG8czfHLfqTstjaAhWHQzxrKtSm4qaxaPZW8GR97lB288ZNLRTMnxHcnmZ9+K37BM9OpmGFTSuoEq5ZldovtENDL4hexmww0ZTtjSzBNPuKohHbUDTamQu8PrBJkgAaefvx0KMWiAlNaGYCNUFhZHMbf3/TnjaiSxkdIHl/uTgLku1uTqKrHMLT1RasCkc4JPh+BjBeln8vBP6RQiJnvqcf8A1AwwEI3KvfpIRxmKWgquqjz5wxBG/mPicJJ4PBFSrNJftx4pHlsR03wz/Sjx6g9egaFRKwSm61dHiUSykQ+xNuU7eeAXCOI02zdGm4HdM15JOoQYBPmeQ/ngH8rnuY/twW8opwbsxkamuqp71aRWVNVUDFpjW+smnTGnxMQGOygk2ZuEZl6mWqioyvRaqVo6FKU+7QBR3ShgUSRYEEkqZksSIXH6lCvC99SSoZ0tmaZemQfZXVd6TDYyCNotcluzhFXKtlahpF6Oqi/dkFAeWki0QR755jCC6Gzuug1pDo2PEKte0lEh2NJmYgaiLllXq0jYWE2idsHszmoShTFwlFd1BksNZ3G8FdjbD1wfgdF8rTDJ4KirUqADU660FCssnxQtRdUgkgjaIGEKvl2pOUJWVbTc7BYVDIHNINoscX2gFMtHMdOPNaKDHVK4e7MAn825gflyDE5jz3U7h/eVKJFMwJKEdJG6wQVN7Xi1hiVUfMJRdiyBlJJgBSQbm4lV6BQBYemBnDM00lQqw/hIJgqfvCCZt8fKMb8Wz5VnpIqqrFTK2iYJXSBESAZ9R54gItkn790VRr+2sDJ5wJMc5In1IQmur1e7UQI1mAbXIjxMRfwn49cBMylSm5RgCUqbiDpgxci0Cdz1wbyKFa6wVGoQsG8hpJ9k/eFo6YdF+j568V6fc6XDd6lQsDqDFSQyo/hMBjqG+rkRDGEW4PH0SNQ5xeWvEQTvJOTOT/A6ovwTidUgJpdiFknSQNpEMV0mfJj6Yj9y1epmUdSnf5GsnjF9SspUxabta3I4HcK48xR8rqTvqb6RqYxKEq0FXUsLW8Qnryw89lFZv+oeIAFNY2YLdmG5jUukGbwd7TmpTcFdaLSvl1RIPXl/PDNwXsVnc1Pd0NGghWaoVQDeSQxDE2+yDjB7PFeJvldJNOlWbVPKkrSSf9ED1IxbnCc+CalQmFMM/oi6fwWffjZTbfUt9T5LBVNlIv5wB5/1KTsn2aHDqfeM6vWJKOVJKgAgsokC4IWxEmZmCBiVU4wS806lN2YEKoWmr7C2vUCLD7Yjzxrk+Ky1QVp7usSXAvoYmQ4G5KzBjdfMCMcZ4dSytIsAuqoummVghgbNUBG66TAPMtP2TjnmoHuu4Xfd8PqUXNpcnY+PPt9ErcYp5tajJVpsr12hSwnwyBoVrjQDuAZE7Xxp2uzGlu6QyoCoOptc+/8Anh+4hnA+VWoQD9Wal7hXak1OR56yBPp0xXPZ7hzcQ4jRoqTDPLN91B4mbpZRb3Y31aQFQNG264mnqE0y52HTB/VXD9DHZo5bKNVq2euQfRFsB72n4DBftLXmoZ1KR4JtCLZu8Ros3tix/wDETg/RKoipTGlUAVVGwAEAe4DA3jSB6ZVlDDkGEjV7KWPMM04cW4RsqgVLox9EuqhNFS48RSZMSCReOcxAMbwMcuGIsSkLyKzMMDBAA2HQ8wRjUdoMoxKrWWVJBnw3Bj7cD/jED9NSlULaiFJliSrAWtdJAFjvtA5YY1wjdaQ0xkQmCuAYkbkb22/ngRnspqpQB9nlbl05cvdPPBulTV4MiLRt0Np54DcOzwrUQwFy7ofJkYr6iQAfKRvi54VDCq/tGD+jVdXtfpSz6iiQfmMOHYNw+WpEXhSpHlMfyPxwH+kfLKuX7xW1d7mAzeRWmU95JVj7xiP9GHFArNRY89S/z/rjDqWyPJA10VCOqgcayXcValEbLqI/dIlfkY92PYK/SO608wSQxLUgARtuwk+dxj2Da6WgrM5sOKaeDHVlMuYEGnT85JUT8WnG1bLIQWg6lIvtsYE+XK/niJ2Vr/8ARUNjCEfBiD7wB8ueJ1arIMCbWJA21LEyfx6Y4lTDytzDLQhHZlATWBVj9YCJOlgwUAEHfy9+J/CKVNatWpoCkBAxm7lmMkwYsQs253wO4CZq5imeikRv9ofH/b1wwcHpAtUIQL3gVdMA2vJbmHubjeffjsUXf62rK9pvKVUyYpV3SqAyljoB2KEkwBO8GL/dtGM5PIKrolYF6CmA8XWBAVoEjlfyHpiR2kpTpXxakVZa0hhIY7EwQUIJEzIvjTgSjMUg+szYVFgX9enrzjDQGkQlEuBkpD47RYZiro++YCkExyiN/dgWzuDcsD5zP9cHu2OV/wCtdRAJCGDb7A92ALo25npioRSV2zefq1Y1sTAAHKw9MFuxHHzk8yrMfq2IFQeX3vUTPpOF+Cca4EtEQpcZlfT3DFAapSJ8OoaCNu5zHhI6ECss2iJB9Uf6Q8sErU6mkDWCtQC8Mu8kWM+Ij/8APlfBP6LeM9/lqNN4JCVMvJJ9qA6bX2QXmcT/AKQaDPl1dFBKla3MkKV8eqehV/cTInGeMQttF5DwQY9SPmMquck6rWUsYWbHkAR1v9qR6RjhnKhapUBYE+JQQBI0s0HzIUgeijHKsmj6q0qSyAbwbwvURNv3hjitVfDVUCC0NH2W2gibA4rIER/yFtJYal5cDiM1XH5gTHhsjPCCCwaJhhJnbVYQNvbQCd74auLcWdCyBpTUGRYsNQWT5kmYnaD1xX/6aabWEqVaIneJXbmGAHvnD32g4K9WrlAHAVgmsxJDLBA9CC3wwIDrwseot7wEeEAxt459eZXPiPCaFWWqUgx3kWPkehMdR0xN4PxBqEGg7gRGljKEG/sTpB8wA3njalwWo6FizLBI0uL26FccafBKonxU+79oMS0H08Py/wBpfbmVhvMQovHc2qVq1fQRUzRUlReSqBYHkSC5/ev7M4i5uo1Ph41GHqlRYz7Ta2g9NKx6HBHiK6qdJiNg6n1ZCPxEYgdoKGrJUag2Soq+mpCT/wDI+Jw6k0N01StycfRG0dprqGn/ACgh3nv+yXhJF7+XM455/vGAZi5DMYLEnUVgEXPIFfiMN9ADKgNLU0bKo7lRB1o6MzAyN1crvFzvGNeIKUp62EGnV7666fBWq1VsTB1FNLBYkaZvMDkAe2y9ZV+JguADfLP3GY6oDnBVbIpRQHvHBAXYkBiYjrtGHj6P+xn+E03r5hlOZddJAiKQ+4GO7MYJPlAnmm9oM5RXM5cK6lCNDBbgh/8AyagYJkAEQP6Of+YUdzRruBUKgMG3a0Bx1/rI647AeHOjoAB6Lyb6driTy4kjzM/RM2VzUgAnxRqjysRfmYIPvx7PP7P7wPw2Hxj4YXf0h6VR6jFdC02KHVOwsSeUAxPk2+OR4pFMaCWAqHmT4Epk2JUxdQTYRqMgTg7widRnLSq4z+VdWk6vGWI28XiKk28wcS+x4H6RUpHwh6ZueTIQQb9JNvdgrwsio1Ra0M9Go+kR4vb1WJ0216uYHiOoAXGezuXZM5WOtHcAAsASJd5YGQIY6SNjBPPCGul8Lu1at1EtO4+/oiq8DrqAMrnHo0wYWm9JKgAn7LNDADofltgfQ7M5ukhRM6opli7AUVLMbExINzG0xhpirsTTJ6AFZHUwXgxjYLUv9UDEABaoMyYsCq7c8EK1IutDsjxXJwk76QMkpyLASe7NMzG941+pFST78Vnwev3damytcMPgTBHwOLr4lRFanVpVKZUMhWxUxIkGZ9CIB2xRdBgrA31Bh8j+OCqCUmsIcCE//ShQJp5eqRumlvWxHynGMHO14p5nKVlkEpTFZHE30gahB/ej349hVMQIQVh3pRyvwCuadJcqid33FIRqClfCJHi67zO5viMnDc0kiplzsQGD0ovYfa622588OfBgwy1G5I7pLn90YE8fz5AgEySB8L/zGKdo6bjcVTa7xDUj8D4RmaeaqVK2kaqc6Q0/bWCCBBgmPjg3mEImAFLgEEG5aLfskk78432x7ghNTva1esLaaQQwJVhLmecFgf8ASd+XavT8Sa9oWmJAIUkkBwTYbmSPUbYloGOn0+5Caw346/X7hReMZUPTKt4QYDAW2MkTafEAZNzp64XOFZKqrd9ScKIlkOxk3UgmQRsOfXDRn6MzTqHU0hfJpvMSLGdrSD12XuA13Uaalm8QOqTDCZF7kyCL9N+eNGJ32WQkwlvt1T1ZhGsuqkN7CVmRP98uuFI0GHLFh9tqS1MvSJPjR3JbTEI/hAI5SUt6HFeaD/wcB5o4CwaZF8ZDkeWNMdCWA5x8sUonr6L893Vei0+EVTI5F9MKb23MX64uziSBkqopUapVV0i4qrrS8T7UgzvJ5xj5/wCzblaBqfcqapjmApAn1Ati/wDhuY7ylSYGJVkDDcEDvKZ3EysrBthThlbbYY1y+d89m61I6aijUp06oYEaSR8j+OIlTidRrgBetrN5xixPpI4IGaq6ghm01IuLNeIOxi8cpxWeX9m8+ftW+cYgYyJhC/Wambbyi3CkP1Dg+IlgQx8JiQvoDMeoOLSyGeo1EJ0sTqVQJMnQq6bKWEWJ1Dzm0xXWXj9EoeHS51lTH3G6+Z1mOoOGjJ0iwVrqrICQCbjcAgb9R0NxcYF7LoI8R7H+fkkU65Di12U28L4tSrM2nUNBiZm4/wBMedpHOcRO0eZik4Riuq9h0J2O++xFrHfAR+0OVokr3gsZC01kDnEjYzgTxLtFrHhNM0xaLT5zER7169cOa0wluInCcKVVc3Rq90QSDbydVEjfYtN/PywuUcy7cPzdOqhRqWYo+F/C0MGQe1F/CPjgd2T7WJSeqNMEwyqCok6mLSTb7UiOmOHbDOvmaorIveolIa0AlKbyZseREGek4AuOaM905+WVqomxza8S4YHoQfvzT5wTPBTUdu6BdSzaZK0wAtMuahYiToAhbRrJ2gDO0eboVIOZ3phiLN4iWIIGlZ0gpAkgXm4MlS4Fks1WcNoXQolnZwAm4kQYUknSFIOwAwVztanSGmkDUa+ktAROVkUBXIEXYEDceSf8VgJe9xj7998fPgp9GpVdVApM73SduPMfXzQ7ha0K2ZVoUCkNRUjkN3gCLdOsb44/SLn6VSojA6wZjSeh5n3x7jjHEA25YqxA9m1t7ncyep6dMJ+ddyfGxJXwieQHL++uJRtLu6cBO+J0qlODUEF3TwRrsw+YqVlSlVqIoBdyCSKaKJLEGwta/OOsYPZ/tW6qGCI4PiAdbwZAPl4RMxswGNKlNcvwzvMvUKjMaAyEKdZBGpGaNRUQTpmL3F8KvG82ajhgCqhRAtabmy2Ak7dI9MaYlckOIGEWTOLVJdV0yTKyTpPqbmd8OPYnKhkrFjElV+AJn3asVxwRzqK8iJ94/wBpxYfZ7jyZWlcag7airIfagKYImwIEEA3sQN8WCGnK7jKxqaQdRj2Tj3LMSxBJWCYnaZ9Btu1hA9DPL02Y1aYXSGjQZnxcwDdYLL6SQIwk5X6QqFORDxJnxuGMQADNIggREHlAi2NK/byk9NgdK6kgBYBaWBaWIWDYdB5RbGOhpywu4kn09f4wudWcScfX9Ez8YzEuYUCPtAEFtrk87iMUPxiqrV6rINKl2IHQEnFv/wCMd6iQddNF0LUAUAxET4idVxM3n1xW9TsnVJJlbmeeNgaGMawbAQl1vwtlG+I8T/6AtTULrRVa+qx8LC9wSY9NIxjGKHD+7yVSlVZVs0E7TOoR5yMewLSlPJdBKtnLcepJk6Vzq7tRpgk2UcgJOK94vxivVYinl65BJj6lwOu5W0nBvh/EPqqYhvYW89AMSaOfBEksZ5HkP5nF9riEuzMpKrgpTptXpaapUEkrBkeo32wzZXiQrUUidT6iyj7JSQX6wbn/AIxKrihUtURT6qcanh1AKwUCnS0kP3anUbyFWRCyTJI3jAtguu5RZAXI581AtQRKabTYqOdibgjnhey9enTq1la3jtt4tRn1BgyPXHTN5ruq9NRqXVTBpMQNLNYkNcWYGOoIHU49xDhwfM0nCNBCa13hhIKk/alQFDC1jN7YO7cqOaZlDO3Vc93QEHu21NyGuCFBFtgLDl8boxUdfiMWD9I9CpUdCBLIG1quyKY0qB0XY9S2ECowPKPTb4YkyFXiueOmlhtPu/2wb4b2WqVqHfK6XJCpfWxGwECLmwvgRVydRZ1IwjeRtiKwCjfDUjK6iTLMYE2B2kDrAN8XR9H3Ee+ykU9UhFEHm9Ei1twwke8YqJcqVyqLBB8JMiDLT+A/HFjfRWnd0Kq1YClhU8QEadJDSTYAHQfj1wkldF7IpA9AiPbqkAyv4ghJpw8iA01BIgQILLzPgi9sUjnaGgsgB9qNiOfTfF/dqq9KvlnpBzNinthQwuBMeGfZB/axUx4d3mbJIBpqutwx3lAg9TqYH3HFNeIJWJwkhcuCZWpXo06dEF6gY+BSIiCQ3kQCZnkJxIy9auAqUESoZdIILLAhjHjCxDEkxtibXSnkQrUUYVyFqkSNLUmB8MbklSTJmIBAxzo5F1pU61JllFWv7Mka7iOmgUgBJjVIglsCypk9CUothyGZ+i6sy1cnlyyiSKTOhURPsh7WvEcxyxF4RwehmsytIs1IRuDrBbmq6hOwMb7YniiFOsaxUmSyGGJO5MnxHeb3vgLw5DUrgBgp1qq6eQJsQfKd97jGgKJp7Tdj6VLQlEqtjeofE3vA5WMRseWD/YfgIp8JzVRgCx77xeS07R75xFz+RC0KWpFPdmo5tzJ5TzIEe/A7LdoK9Kg9BXHdOGDKVBjX7UHdZwOorBhDT0+oXQ+FaJ+pa57eDGfAmfXZD6GdqJTNNY0MRqlQdtmvMERYjbG9CooIJOo7f3bEVX6MB6R/OcYojxCSWM8/6cscwuJGSvYU6TGOljYnnC34k51EKhbrePhvgFxThtRmmnTbTzBidXPblbDRTpF6ygAxBFvSf5YJ5jKrTQvUbQoEliRPS28nlYY16aLZ5XmvjtSp29hPdiQPkq7GTq0hqqKyqNtrE7W84viAqE7XPlg9xrjK17RppBrfefcT5W5bXwDPMqdvj642cZXEClcNrQy/tNG19o/mMPXZasy1QkKVJBcNAgAyYJ6b+44SeEfWZmgHll7xNXUjUNVxfab+WHrPPQXNMSzKAV0MsHxWl2sZG5iCTthb4jIXX+HuupPZE8/ooXbvgwpVYCgJYCFIAgAEavtHY7kwRgLX4JoTUHVoYggRK+EEauY6e44srtVlu+yr1KjoNAJESQWKhgBJ8Lmyzz8MC+FDszlaXjNUg6gzBNSy2jxCwJIsCCrASDbYwm+Ara1jmteRtv4rrwrKd1k1f77gAXuytJIn9npbwm/LHStnWAOkGeU6o+QxE4NWZgaVioJqAftRot5QcE+4bp8P+cMaSN1k17balqWa2TaoXeuzFgDoVSQoG95X5W9cZwfzlE6H/dPTpj2GBYkcyOVbuqe3sL+AxsMpUAA0i3mMGOG0fqaUg/8AbXkfujEnQMLsRSgPct91vhgjkaIFOSsM7lCTaV0aYn/+h2vvHLE00hgL2vqGlldQmO8E+VptF5hSMBFuUxnecAFA7ZZCnWekoBGhIIMwLwqwTBXqRvzwMp5mpTrHxHVAZHYyxAtE7GDEj0645JnczUrUUFXXSq1k1SFJgkGQ0b6Zgmd8GO1nA67vTGXVWpzqYuwUobgiS1wQRy5dYOGteCJVVGlrsFQc/pejWqXDaWm8gSQZU77jYzEm9owu5Xs+mYpK5+rbaVvruTqYGwN4tG2C/alatGkaTgaoGo8hOwJO5nntNhOGnJ9mUNGkO+qABFhSR4ZGrTMdScLJMkhTFoBSrlKAoLQpqZC1Fudz4i0/H8BjXtvTsbXvB5xGGzN9j0I1a3IXxSXG4M7BRb34EccyxqVgY8FhJ0xGoaiNTKJAvE3wpw74TKboaVpT0uuo+Pwg05NptpJ/ZAM+7HWllwg0oY1G5i5IhpPI3EmeeO3BODlqCMX0yLBomASASAYEgA7nfHfiGVNGi9VmU6BO45nSPiSBgjJwqNR1oBOyXP8AE21PDVXNxDlRTSPux77mLG8nEZc8qEqu7dzTuS0SxJ8R+yJX44BUCGCMTvE+Z2n5Y66C9WCfaqja9mjb3W92HiiMhJFQyCn3O5ynU8RGrulFGWjSNPzHkCbCMerUK9SnRejTsuojQbSGAW3lMc7E8sLPaVXVNIYBKtVyoYXHiFOQdzdW9wEb4N0uMPRCJSJVQY06RABGkG+0SfhzxidSgyCrc3Cxl+DtVrClrVdZBV97P4gwXcb7WvbArN8MCZ1VpU3IpnXVrBWhtPtMFkhFDKQL4O8P4iaIWq4UsiABdezPqhgdBEJqki23W2AuZ4pU76t3jatS6JBiBY7cwZYEc5ueu52FUIjxfiYelTVTbxT1MN19QMLdSsvUY6Vm1RTJgCTbzNxPr+OIFbh7XYGBJAHl1xlr/wCx9xxgD2C7vw/WU9LpxTbkySfUratneQj3Y48PqMWhtuUG3v6+/BQ5JALKDEdb+vI+mOdLIHvFhgF1qAAD9po3574Hs4EBGPiTalQF5IA46opwmsBXo9PF6eweWFTtbmhUzdZpkBtI9FGmB0FsO2e4K9Id73gPdmw03PLfV/LAOt9H2erq2Zp01NNyXE1EDFZ9rSTMc/S+G6XAysHxesytWD2dP3ShUYrKkfHcc7dMcMOvanKqgp0106aahRCxJgamPUlgW54Us2w1GFgWtM8hz3w9r7tlz3stiUw9ickSalUASIpJP3qitseRhY/1dYw4cR7KzRFRFbUq+zHtbmSNMlvswBJtMQcJnZfj5pfU6R3bvJk7EgLIMWt1MQTi3OF1tdM0S5qBdmY3KPcGZkiJXVq+zMzfGeu54Ij+1v0tc02AN6yUgrxGvVDUXcsGZWOoSQVGlbxqAiBjfK5EtUWlUUgUwxiL3CzJDTF7RtHrh0znD6OWy1S7Cm8iHZiBIIOlQCbm4nnF5wt5AlTSrNqJqVAqljuO7LG83HgiOW24IwVQ904hN1GpLodTEDb5fVb5fJ6ajMCQGJ35k3so9De25xObLA/aBxvxCuy0u9qFRqcAMTAPhPvk6TbywOqcUQb1ByMBgcDRcS3K51Z5e6Su2ey/1b7ew34HHsRqnF1am8lSCpjxAH2f+Pj5HGMPBSU88LzP1NKx/wC2n/yMSu/B3DDztiNwzIv3NKBP1abfujHZqDjdWHu/2xLQpK7Bk/5GB/aLhy18u9NZk3AG5YbYkQceCGRqAKyJFrifPFFuETXEGQq4o8OrUKchYelcAggakbUtiAYIA9xxaP6OpAKkwQCPQ3GAtfJXJDVZiw0sRN7mVKdLCMdMmaiKEUOFG2qfCJmBJkgcpwtrSE2q4OAPK68Q4EtUyzvPI+G3T7JB2HtA7DpjccMcAAOYAj7PIR90Y6rXqf8AIH9MdFzbc1GDhKmVBr8OqwQIuIusj3wRgQvAa8MKz69tGgtSCxefZYE+Z1Wj3tS5kcwR8DjZKqbgkfGPhtgS1WHQlrL5bMCzd3EebH3+EYido8g9WjoqEBDMlVhgw9mDtG8g72w5d6nMz7j/AEwD7Y8QpUsv4lY6juqGBHMnYXIjFjGVW6rTgnZjUrDXq0PGoWAkSPfM8mw1cC4HRpMCVNRlvuth+4CLgkQYm/wH9kc9RTLVC7qv10szhjKlR3YkLpmVqWkE4NcN4jRqV0Wi4M7imKrACQdRghFAANyLWvhsyEEQUlZhpqaaq0iCdCvUfSKWh4NrgGF5i4Ynph37MZmi61lBoNWCjunB70KCYEzADatMbEjrBwZbg1LvGqqAKjCGcWYjzO+Iuf4O5KmmUYiRDsws0TBAsTESeROFpoI2KSWztQ1agpqJViGLk787CDvPOZnB+l2co1KaM1mZVZtIjxFRN94G0E4AaXTOVwwJJhtgNWqb+syD0IOG7heVd6SN4QIi+/h8P8sLucSQU2o0NaCEGq9j6MkrUcE9RI/CcBczkyr9yDJFTTPW9j8xiwVyrj7X44VM1UC8Q8RmKqSYsCUUX9GIwLxsqpO3UStwKsPun3n+mOVThlZWUqswVO/oY5f0xYTJ1UfMY1A/ZHwP9cFCXKW+NS9IgCdcQOvl6xibwnPVzw1lH/i103Qr4ireNSrTbwkrBkGItjK0/rEQxZnIHKADHyOJNSlVAIpmnpYQyOp0uOWzSCDcMIIM9YxVGW5R1oJCrHi6s2ttQYDfkQZ9kqbg+vxwt0cjVrMRTps5AkhATA2kxt78XNT4cyzpp0rgb1HMRYRNPVb19cBa3Y1JMeDVE92zLttbb44fLfyiPWUp0ncz8lXtPhj0iO9UgHexBUc5kRt+GHbLZo5Vnph2nSDSY7AXBVxzC3I9DyMGUnZx0IirW0jdRVcSLWBkx8DiNxThbETpKoDYF9ZAi3i0rPwxDaQblq0rqYJa/lFs72uWorUmUtSdWUx7SG4BBPhcbMNjvfA2vx9Kn6MrU0U0maNC2ssoVBJHtSGB3BsRNl9KThtOlfIliAfIeE39bDrjiENQ+0iup/7erxG3KdzHTA2MLcLpn/Fssac/fXwRztVxdqtClTICprNRRJI2K8xsNREctJsMLhPh9Pj/AHfB2l2beqisHWm5kaKlib2tEjnJIiIxAfgldTpZQsG5n2fiAD/PAxGAuVqWtFQhu3CggkKYtbzEW+GM4mVuFVQhLKIg3DIRt5Nj2DasxVv8LH1NL/8ANOf7IxLC4CcM47lxRpg1Limg9lvuj9nEsdoMv+t/hf8ALglSIhcb93gZ/mDLfrf4X/LjZe0WW/W/wv8AlxFES7vHu6wP/wAxZb9Z/C/5cZHaLLfrf4X/AC4kKKf3WMGjiD/mPLfrP4X/AC4yO0mW/Wfwv+XEUUzuMamjiN/mLLfrP4X/AC48O0eW/Wfwv+XEUUg0DiJnuFGpAL1FA5KVg3m4ZTeQMdP8xZX9b/C/5ceHaPLfrf4X/LiQpKX812cenPdmrUVgoYOQ6wGn2VAJIiwsL74jV0CsG052VNlp0qigQZsqUAvNuZ5e5r/zHlv1v8L/AJcY/wAx5b9aP/V/y4qEVyg8LqVKiamWoDP21CkjedIuovphr2xJajU5T8sdG7R5b9b/AAP+XGR2iyv63+F/y4qFUoRmeGuX1MjyOYCGZ6W1DzGxsd7HXJrWQlYqFTtqEAe4KBJM7E2AsMGP8w5X9b/C/wCXGD2gyv63+F/y4q1M7Tu2qDUzbKCSI/DC5nMyrMCTSu6OxBbxeMSLKYgDmTMjqYcP8wZX9Z/C/wCXGrccyhvrH/o0/wDziQgBhRl4gpvON1zIx0bjOUP/AJP4X/Ljk/E8md6g/wDV/wAuLhUlvO8ZTL1G70qmlj3etHZnBmXAUTAB0XgEljJgAF+E8doZlS1JpjdSIYeq8geRwKzHZ3gzNquG3saxv6MDPvwWyLZGiumnUAHQU4n100xirQNlZcTuppqKekY1DoOgxp/ieU/Wfwv+XGv+KZT9Z/C/5cSFUrp3ifs4jcT0tScLBMAgC5MMMbNxLKfrf4X/AC4iZmtlXBU1zoO6FGKnnOwIPocXbOCpMZCHZBKS1011E1KdQUOuoNBAtMxfbB9xSbdUa/NVN9unXA+pm6Okr31MryU03C87QEMC+NaWcoydVSmq8ggqb8//ABDf1OBDQMAfP+AmPfdklSn4Zlj/AOGn5kLH4RiVSooAAoAA2AG2IH6dlv1x/wDV/wAu2Nv8Ty364/8Aq35cXCCV04jTXuakAew3IfdOPYh5/itDuqkVZJRh7LfdP7OMYIBCV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271" name="AutoShape 6" descr="data:image/jpeg;base64,/9j/4AAQSkZJRgABAQAAAQABAAD/2wCEAAkGBhQQEBUUERQRExUWGBUYFxgYFRUYHxoaFRUYHRUcHRofGyYhGBojHxodIDAgJScpLS8tFR89NTA2NSY3LCkBCQoKDgwOGg8PGjIlHyQsLjIpLTEpKi8tLDUzLCkpLCwtNC8sNCwwLTEuLS0sLCwsLDIsLC0sKTQyKiwsLDUpLP/AABEIAEIBOgMBIgACEQEDEQH/xAAbAAEAAgMBAQAAAAAAAAAAAAAABAUCAwYHAf/EAEUQAAIBAgQCBwQHBAYLAAAAAAECAwARBAUSIQYxEyIyQVFhcQeBkaEUM0JyscHRI1KSkxYXQ2JzgiQ0U4OEorLC4fDx/8QAGQEBAAMBAQAAAAAAAAAAAAAAAAECAwQF/8QANhEAAQMCAgYJAgUFAAAAAAAAAQACEQMhBDESQVGRocEFEzJhcYGx0fAUIhVCUqLxBmKC0uL/2gAMAwEAAhEDEQA/APbKUpXkrRKV8qBjc/w8P1s0KHwLqD8L3qzWlxholVJAzVhSuan9ouCXlKX+6jn52qvxXtQwhFgcSvmIwD/zV0Nwdd35DuWfX0tbgu0JquxfEmGi+snhU+Bdb/C964iTjXLX3lTFS/4hLD+HXp+VSMPx7lidiDR6QRj86t9DiP0FbNxGDHaeTuHG/oryb2iYFf7bV91HP5VGb2oYIfalP+7NRV9p+B5COX3Rr+tbI+MsPN2MDipf+GU/M7VBwVcZt+b10MxfR+trj/kP9Vv/AK0MF4y/yzT+tDBeMv8ALNI06Xs5Uq+cv0dPkNR+VTYeHgd3gwMfksYkPxIUfI1iaRbmRvn0K6BXwByY/ePZQT7UcF4y/wAs/rWcXtGw7/Vx4uT7sJP510EOVRJ2Yoh6Ig/AVKArJQ6rhPy03ebv+VRw8RyyfV4LFer9HGPm1/lU2KTENzSGL1dpD8AFHzqwpRc7qrD2WAbzzjgtUcR+0xPuAH/vvrbSoea5omGiMkurSCASqlrXNr2Hd50WQDnuAAklTKVXYLP4Zm0xP0h8VVio2vu1tI+NWNEexzDDhCUrV9JTXo1Lrtq03F7eNudvOvi4xC+gOhcc11C/wveijROxbqVpOMTXo1pr/d1C/wAL3pLjEXtOi+rAfiaJonYt1KxRwRcEEHvFZUUJSlKIlKUoiUpSiJSlKIlKUoiUpSiJSlKItOIxaRi7uiDxZgPxqufiiD7Blk/w4pX+YW3zqy+ipfVpW/jYX+NbKmy1aaY7QJ845FcljcxR+3hczmHgY3A/hDAfKokfEOHh7OWYlPTDKPnXcVGizOJ5GjWSNpF7SBgWHqL3rTTqEQCYV21MM0/dS/cVzKe0KMbDCY0ekX/mtw4z6Tlgcc3rCPzNdCcWOmEfeUL/AAYD8/lWGKzeGKRI5JEV37Kk2J3t+O1U0XTZbCpQfZlH9xPJUseJaTllrDzk+jr+ZPyqZDlhPPDYSP3Bz8AgHzrVi89/0l1S5XDoHltv2za3+VQWtU3M830YZpoQJbAEWNxuee3cOdXc57Ykrlrvp082AWnWTHmVJw+CCdy/5UVR+vzpicwSOJpWYBEBLHnbTz9/daoGWcQq+HWWbTEWvsTzsbAgczeuU4yzCXCsXRNWGxIIeORSBrA3IsQyahv6qdqzJm5V8DTZi6gY03Nxqn2MZSuxybiCHFxGWJjpUkNqGkqQLm9+WxvUTKsy+mzNIn+rxEqh/wBpJ9pvuqNh4knwryeDHyzKuFhAjSRx1Fv1mYgXZiSWA28rDlXtOU5auGgSJOSKB6nvPqTv76qCvUx+CZggYN3dkbBrJ79W/Wq3MlkxGKWJHxEUaKzSslkDFrdGqsVJJ5k25etVmY5fJHOkUMuNYsUZbliiAN+1d5CTrNhYRnbrDbeuwJqJHm0TM6h1Jjtr8Fv3FuV/K96uATkF57MZ1cCBEZWuc5O32suez1MScYnQmeQKUk0KRHGI1NmUsdpZHN7AmwHxqS5xRw802p4mYllj0B2SJAbKqjbpW573HW8q6CTEKq6mZQu25IA35b1X5hm0kUoVcPJLGVvrRkJ1X5FSRtbvv31ZrC4wPZQ7GhrWgtFo1TPLh6lc3krZjMI4sQroh6N2lBAYKpYlCRuHY6Ra2y3qXmMk7YodH9KKiaJNV9CINmcBALzAqCCzbdcW5Vf4fMr/AFyrASeqrSISR7jYb7WuaxzfMHhUFIhJc9YmRIwo8SW5+6pDHaWjzHrkru6QaXGpoADYAd8Z8lW46aWTERxqJ42jlDXW/RvDYEsxtYnmui9wTflvXQ1X5VipZdTyKiJsEUMHvYdZtQNiCdgPLzqwqj2lpgrldWFRrYEALjsOjpicXioo5BGFfZ0u8kqLb9ntqWPYC17HuFVuTZY2EnWSfDzOUTVG8MWrU8q3laQjra7kqFOwFd+mKRiVVlJHMBgSPUd1ZtIBa5AubC55nwHjUQV3DpEwRo2IAN7wBGe+fFed5XlrxzxT4nDyte84aKLU3SyEkiT7QCAgBeXfzq2h4ehxePklkw6qkYWwaPT0skihmZrjrBRYW8b3rr6ivmsSyCMuusqW0+CjmT3KPM2qQC7IJV6SeSXZEiLHv+DzW7D4ZY1CxqqKOSqAAPcK21qGJTVp1LqtfTcXt4252rbVSDrXnTN0pSlESlKURKUpREpSlESlKURKUpREpSlEStc8ZYWDFT4ix+RFjWylAYUKixs2OiF40w+JA7rtE3z1KfiK8wkzz6NjnnGHaKa7kpJISFZ+0bBQSDcm17b17ZXlHtVhBxkQQXdowCBuT1yE28efwr2ejajX1DTc0XGdxv1LgxbC1ocDkV3HC+WSrqxGKdZJpgvZ7KILlFXy3Jv51y/tJxGFWZXBZsUoACqw0gA3UuLcxzAFr9+1WHs5xzYnBmJnYdC2jqmxKkXTrcxbcbWO3OtHH8eEwuFMSRRCWTs7AsBfrOW5+VydyazALMUQ7OYtYR7Qvf6DLOtYRJJ1DjJ9fVZ+ypC0WIlYlmeUBieZstyT6ljUfjPAR4eVeh1IXDMwDEDmALDu76w9kmYC08N97rIPS2lvwX41ZcXZW0+NhQG2tCATyGkkn8R8a48cD1rvLkuX+paZ694i8iOH8Kx4QySNIUmtqkcX1Hci/cPCoftQlUYHSxGppE0DvuDc291/jWvLuIhl0LRYsMrR3MdhfpATsFPI7/L0qlw3D+Jzefp8Vqhh+yOR0/uoD497nn3Vyal0dCUWta3EP+1jc9pI1DadqqPZyiHMI9ZAIVyl+9rbe+1/hXsleW8ZcJnASLisLcRqykjc9GwOx+4eXlfzr0nLcaJ4UlXk6qw945UFrL0OmHNxGhiaZlpEeBF44qj4ryqfEMojSNkVHI1sSDIdgpTUBy31G9q+5jwqpwscEaKdOlbk7ANYSSaeTva5F+81KzviyHCSJHJqLOCQFAJFiAoIvtqJsO7Y1DXPDI3SlcSvRu8QgQK2uSwJJZTpKqNtyACDc7V2NxNRoa0fl+XXijo1zwahFnDP299S+8Q8L9OkUcSrZV6O7kssaabFlTk0lhYE8r1LyjJ5FkMmIaNmVBFFoBAVBzNjyZja/wB0VpwnGsL4eWdgyrE2hhs12NrBSp0te4HP9a34PiZJAp0ut4jM2wbQuqyg6SblrGwF+yar9RULNDVxuh6Pe1xcWmxjh84dyps34UnmfEyaoyZLLGoVb6dIUapGUlVAu2lbXPfVhnPDskzYdUeNY4gdRdRISdIVSFYab2vub2vyrbl3FaTYn6OY5Y30lxq03sLdpQSYyb3AaxqLHx3G7SaIpWjidUdwU21NpUhNWpgT4Cr/AFdS2Vsrd0J+F1JI0TeCb7TbeVP4YypsPCwftPI7kXBsGNlFwAOQF7AC5NZcRYB8QiwqF0Oy9IxNtKqQdh9om1vDeoXEvFCQJIpWew6rSJpTSWGwRm7b23soNbJcyXAYVDpxWIXSzlraiFA1MXJsFAB2HlWXWu6zrNauMA40mtjtWA27fneo3EnCCPAVwsUaPyABEanUQCWsLtpG4F7XrLI+Gpo5QcRKJkiuYr3uGdVBJB2GkAqoH7x8atps5RXgSzFp7lQByVV1Fm8ALgerCvmZ5uYWRFikmdw5CoUGyW1ElmAHMVp9VV0NCdviucYKXgxc5ahafbgoeeYafERIixhbyde73sik2NgRrB/dJ76rf6KyLlskUYRJpbtIFsA123jvvpXT1R4VawcTo+HSZY5mLllVFUMdSEhtwdIXY9Ym1u+tvD/EKYxGZAy6GKG5BFwAdmFww37jRuJexoa2IBlWqYB/3PeDaxytq+FVPD/CbQSRPJoJRJCTe7dJI3Ita7qqdUEnxrpsNIzIC66GPNbhre8bGqKHjWJpEXQ4EjaUYtHc3JAbQG1BCRzIrYnF0d21RzKoRpFYp21Vgpsg6w3IAuBe9Z1azqpl2f8APutWdH1aVg0/Lb7ZeKvqVSYbihHVSY5UZpzAFIUnUO0dmI0gA3N9tJ8K35xny4YqpUszBm7SKAq2uzM7AAXIHvrGFb6eppaEXVpSuZl47iEIkWOZ9nZgoXqrG2lmLE6bXG1ib91XKZsjTdEA1xGJGO1lDHqhjfYmxNv7ppCPw1Vl3NjPhmptK5WOCN4pMXiDPLFd3jUsxAjHIiNbA3sWFwdiKtcFnDOd8PNFGFJ1uYwLAX7Icty8qmFZ+HLRa8Z5C+wXufJWtK57A8ZRyyxpodOkuUJaMm2ksCyqxZAQL7it/wDSON8MsojnZZSyoFU6mHWGobjSpAJDEjaohHYWq0wW/L+x3K6pXHcPZqqQPOJcRLEZSsa9FuzNpAVblmIB6vMC4Jq3wvFCPEjlJFZ5TCI+qW1qxDcjYgAEk35A1MK1XB1GEgCQDGy/nx2K6pVViOIUSVo9LkhoU2AN3muQBv3KNR8BVRxRncUithm+loWcRq0a6db7dQE8x1gSdgbc6iFFLC1HuAjP02rqExCsSFZSRzAINq2VTnEx4JIUVGdSyxF1C9U7KC9rbliPPerehWNRmjcZHJfahYrMSn9lM/3Qp/7qm1ExcEjfVyBPWMN+YosHzFuXNUWP436Lb6Lii3gVt+th51yGXZyUxL4qeISzt2bsQsYtYBRbc22v+tdli8qx57OKT+AJ+ANUeYcP49u2TKPKQfgbVoKzmNLWWnM8vBeTXNfVNv7RyKpsu4qbCyYmWOOMCZwdPWIBAN7WtzJNRYMWXxBxGKRJ3bfS19K+AAHh4G4rdiOHp1ILQygLy6pI+VRzEwNtLX8LGrPxT8xmcz4WA5lGdI1sNR6ukSHO7R1xqaPUnXIGq8/GZ4BiY8VBCIpE2kVT1ZEta1rCxt+A8K6eXi/DYgJIrGOSM6kLobbizKdN9iPwFchFlkr9mKU+iN+lSIeEsSTdYXF+d9K39bmszVL2gOzGR5LT8Rr16QZUEub2TE22HwzB1ZZXFzJmmBZjJOJsVIRa7rYKPBFuAg8xv51IwPG8cW2nEFO4MyNb387epNVkXA2KPNY19XH5A1hNwVil5IrfddfztWUuWVXE42oQ9wNu7h4dy6huMcJMpSQsFYEMGQ2II35Xr5wnj4IsOsPTxnQ0irdgCU1kpzt3EVxM2Rzp2oZR/lJ+YvUN0I7QI9Rb8aaR1hSOlK7GGm4WJB1jKfden4zh+DETxzt1mQDZWGlrG66h9rSdxUhMkjXDvANQRxID1jf9qSWsfVjXmOWMwb9nH0h8NLn/AKSK7zKMbi7ANhURfEyFfkdRqwMrvodKVKoDTMDLM8lZYHI4ocP0CAhLEHe5NxuSe81hkXD8WCj0Qht7XZjcmwsLnwA5AbVYre2+xrKpXea9RwILjcye/wAVV5fw5FBJNIgYvMSWYtcjVzC+Avv/APK05bwlBAiqA76XVwXYkkoCI72sCFB2FrA7896uqUVjiapn7jeJvsyVZmvD0WKeJpQzdESQt+qb27Q7xsK35pli4iPo3LaSVJANtQUg6T/dNtxUylFTrnjRv2cu7Wq3H5Essqy65o2VSnUfTdSwNjtcbjmLGomD4QiiR1DzsXRow7PdkRrkhDbq7m97XJq9pSVcYmqG6IdZQpMpQ4c4cArGU6PqmxC6bbedfMuyePDwiGMEJYg77m/Mk+J8anUoqda+NGbTPntVPguFMPD0XRJoERLAA9piukM5O7EAm1ztet+W5GkDvIGkkeTm0jliFBJVAe5Rc7VY0orOxFV06TiZz3z6qoy3hmKBw4MjldWgO2oR6yS+kWFiSTcm586hcUYRFkhn6FZpNSRLqcjTrbmikFS43NzyANdJWLIDa4BtuPKiuzEvFTTcZ8zusqluFoWjiifW8cRLaWa4djfrSbdc3Jb1NZLwzCsMsKBkWW+shiWsRawJvYAbAcgOVW1KKv1NX9R28Z9VBzDJ0njWNtQjUqSimwYLyVvFOW3lUjE4ZZI2Rr6WUqbEjYix3HKt1KLPrHWE5ZKmh4Sw6BQiFVVJFCg2H7QWdieZe22onkTW3D5AqYdoOlnKsui5cXVdOkBbABbDyq0pSVocRVdm4n5Kr1yVFwv0aMvGmjQChswHeQbcz4+dasBwxh4HV4owhVdIsTYXFidN7aiNi3M1a0oq9fUgjSN875+Kpn4ViaUys05Yv0gHSsoVtIU2AtzAsb32qVPkscmIjnbUXjVlQX6o1c2t+9ba9T6UUmvUObjlHllCrTkMfTdL1+0H0X6nSBdIk027dtudtr2vvVlSlFm57nxpHJKUpRVSlKURfKWpSihKV9pRSlKUoi+Vi8QbtAH1ANKUUIkYUWUADwAtWVfaURKUpRSlKUoiUpSiJSlKIlKUoiUpSiJSlKIlKUoiUpSiJSlKIlKUoiUpSiJSlKIv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304800" y="889099"/>
            <a:ext cx="2209800" cy="2616101"/>
            <a:chOff x="0" y="692150"/>
            <a:chExt cx="2209800" cy="2616101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0" y="692150"/>
              <a:ext cx="2209800" cy="2616101"/>
            </a:xfrm>
            <a:prstGeom prst="rect">
              <a:avLst/>
            </a:prstGeom>
            <a:solidFill>
              <a:srgbClr val="B3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สุราษฎร์ฯ</a:t>
              </a:r>
              <a:endParaRPr lang="en-US" sz="2400" b="1" kern="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ปฐมภูมิ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ทุติยภ</a:t>
              </a:r>
              <a:r>
                <a:rPr lang="th-TH" sz="2000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ูมิ</a:t>
              </a:r>
              <a:endParaRPr lang="en-US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แพทย์</a:t>
              </a:r>
              <a:r>
                <a:rPr lang="th-TH" sz="2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แผนไทย</a:t>
              </a:r>
              <a:endParaRPr lang="en-US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Long </a:t>
              </a:r>
              <a:r>
                <a:rPr lang="en-US" sz="2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term care 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Palliative </a:t>
              </a:r>
              <a:r>
                <a:rPr lang="en-US" sz="2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care</a:t>
              </a:r>
              <a:endParaRPr lang="th-TH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80975" indent="-180975" defTabSz="914186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sz="2000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80975" indent="-180975" defTabSz="914186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th-TH" sz="2000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770" y="2682766"/>
              <a:ext cx="1925527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1,000,000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2649538" y="644525"/>
            <a:ext cx="3751262" cy="2860675"/>
            <a:chOff x="2268538" y="644525"/>
            <a:chExt cx="3751262" cy="2860675"/>
          </a:xfrm>
        </p:grpSpPr>
        <p:sp>
          <p:nvSpPr>
            <p:cNvPr id="14" name="วงรี 13"/>
            <p:cNvSpPr/>
            <p:nvPr/>
          </p:nvSpPr>
          <p:spPr>
            <a:xfrm>
              <a:off x="2268538" y="644525"/>
              <a:ext cx="3751262" cy="286067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th-TH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รพ.สุราษฎร์ฯ</a:t>
              </a:r>
              <a:r>
                <a:rPr lang="en-US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SERVICE  PLAN</a:t>
              </a:r>
            </a:p>
            <a:p>
              <a:pPr algn="ctr"/>
              <a:r>
                <a:rPr lang="en-US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+</a:t>
              </a:r>
              <a:r>
                <a:rPr lang="th-TH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ระบบ</a:t>
              </a:r>
              <a:r>
                <a:rPr lang="en-US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Refer</a:t>
              </a:r>
            </a:p>
            <a:p>
              <a:pPr algn="ctr"/>
              <a:endParaRPr lang="en-US" b="0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pitchFamily="34" charset="0"/>
              </a:endParaRPr>
            </a:p>
            <a:p>
              <a:pPr algn="ctr"/>
              <a:endParaRPr lang="th-TH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8775" y="2322493"/>
              <a:ext cx="1925527" cy="954107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1,000,000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</a:p>
            <a:p>
              <a:pPr algn="ctr"/>
              <a:r>
                <a:rPr lang="th-TH" dirty="0" smtClean="0">
                  <a:solidFill>
                    <a:srgbClr val="FF0000"/>
                  </a:solidFill>
                </a:rPr>
                <a:t>+เงินที่เหลือฯ..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6629400" y="812899"/>
            <a:ext cx="2195512" cy="2498070"/>
            <a:chOff x="6948488" y="692150"/>
            <a:chExt cx="2195512" cy="2498070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6948488" y="692150"/>
              <a:ext cx="2195512" cy="249299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สคร.</a:t>
              </a:r>
              <a:r>
                <a:rPr lang="en-US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11/</a:t>
              </a:r>
              <a:endParaRPr lang="th-TH" sz="2400" kern="0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ระนอง</a:t>
              </a:r>
              <a:endParaRPr lang="en-US" sz="2400" b="1" kern="0" spc="-5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th-TH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งานป้องกัน/ควบคุมโรค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NCD.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ภัยพิบัติ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b="1" kern="0" spc="-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9230" y="2667000"/>
              <a:ext cx="1925527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1,000,000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3708234" y="2971800"/>
            <a:ext cx="1625766" cy="1171039"/>
            <a:chOff x="6948488" y="692150"/>
            <a:chExt cx="1625766" cy="1171039"/>
          </a:xfrm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6948488" y="692150"/>
              <a:ext cx="1620000" cy="111600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พังงา</a:t>
              </a:r>
              <a:endParaRPr lang="en-US" sz="2400" b="1" kern="0" spc="-5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EMS.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200" b="1" kern="0" spc="-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80975" indent="-180975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400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48488" y="1339969"/>
              <a:ext cx="1625766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3224213" y="5221897"/>
            <a:ext cx="2628000" cy="1559903"/>
            <a:chOff x="2843213" y="4797425"/>
            <a:chExt cx="2628000" cy="1559903"/>
          </a:xfrm>
        </p:grpSpPr>
        <p:sp>
          <p:nvSpPr>
            <p:cNvPr id="20" name="สี่เหลี่ยมผืนผ้า 19"/>
            <p:cNvSpPr/>
            <p:nvPr/>
          </p:nvSpPr>
          <p:spPr>
            <a:xfrm>
              <a:off x="2843213" y="4797425"/>
              <a:ext cx="2628000" cy="14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>
              <a:spAutoFit/>
            </a:bodyPr>
            <a:lstStyle/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b="1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สุราษฎร์ฯ+</a:t>
              </a:r>
            </a:p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ภูเก็ต</a:t>
              </a:r>
              <a:endParaRPr lang="th-TH" sz="2400" b="1" kern="0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kern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คุ้มครองผู้บริโภค</a:t>
              </a:r>
            </a:p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b="1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5895663"/>
              <a:ext cx="1675459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1,000,000</a:t>
              </a:r>
              <a:r>
                <a:rPr lang="th-TH" sz="2400" dirty="0" smtClean="0">
                  <a:solidFill>
                    <a:srgbClr val="FF0000"/>
                  </a:solidFill>
                </a:rPr>
                <a:t>฿</a:t>
              </a:r>
              <a:endParaRPr lang="th-TH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กลุ่ม 27"/>
          <p:cNvGrpSpPr/>
          <p:nvPr/>
        </p:nvGrpSpPr>
        <p:grpSpPr>
          <a:xfrm>
            <a:off x="381000" y="5221896"/>
            <a:ext cx="2628000" cy="1479239"/>
            <a:chOff x="0" y="4797424"/>
            <a:chExt cx="2771775" cy="1479239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0" y="4797424"/>
              <a:ext cx="2771775" cy="14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ศ.อนามัย11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kern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พัฒนาสุขภาพกลุ่มวัย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" y="5814998"/>
              <a:ext cx="1767122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1,000,000</a:t>
              </a:r>
              <a:r>
                <a:rPr lang="th-TH" sz="2400" dirty="0" smtClean="0">
                  <a:solidFill>
                    <a:srgbClr val="FF0000"/>
                  </a:solidFill>
                </a:rPr>
                <a:t>฿</a:t>
              </a:r>
              <a:endParaRPr lang="th-TH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กลุ่ม 29"/>
          <p:cNvGrpSpPr/>
          <p:nvPr/>
        </p:nvGrpSpPr>
        <p:grpSpPr>
          <a:xfrm>
            <a:off x="6143400" y="5225072"/>
            <a:ext cx="2628000" cy="1552263"/>
            <a:chOff x="2843213" y="4797425"/>
            <a:chExt cx="2628000" cy="1552263"/>
          </a:xfrm>
        </p:grpSpPr>
        <p:sp>
          <p:nvSpPr>
            <p:cNvPr id="31" name="สี่เหลี่ยมผืนผ้า 30"/>
            <p:cNvSpPr/>
            <p:nvPr/>
          </p:nvSpPr>
          <p:spPr>
            <a:xfrm>
              <a:off x="2843213" y="4797425"/>
              <a:ext cx="2628000" cy="14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>
              <a:spAutoFit/>
            </a:bodyPr>
            <a:lstStyle/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b="1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สุราษฎร์ฯ+</a:t>
              </a:r>
            </a:p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ศ.อนามัย</a:t>
              </a:r>
              <a:r>
                <a:rPr lang="en-US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endParaRPr lang="th-TH" sz="2400" b="1" kern="0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kern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สื่อสาร-</a:t>
              </a:r>
              <a:r>
                <a:rPr lang="th-TH" sz="2000" b="1" kern="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ปชส.</a:t>
              </a:r>
              <a:endParaRPr lang="th-TH" sz="2000" b="1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lvl="1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b="1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5888023"/>
              <a:ext cx="1675459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1,000,000</a:t>
              </a:r>
              <a:r>
                <a:rPr lang="th-TH" sz="2400" dirty="0" smtClean="0">
                  <a:solidFill>
                    <a:srgbClr val="FF0000"/>
                  </a:solidFill>
                </a:rPr>
                <a:t>฿</a:t>
              </a:r>
              <a:endParaRPr lang="th-TH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กลุ่ม 36"/>
          <p:cNvGrpSpPr/>
          <p:nvPr/>
        </p:nvGrpSpPr>
        <p:grpSpPr>
          <a:xfrm>
            <a:off x="7524000" y="3581400"/>
            <a:ext cx="1620000" cy="1116000"/>
            <a:chOff x="6948485" y="692150"/>
            <a:chExt cx="2195511" cy="1465236"/>
          </a:xfrm>
        </p:grpSpPr>
        <p:sp>
          <p:nvSpPr>
            <p:cNvPr id="38" name="สี่เหลี่ยมผืนผ้า 37"/>
            <p:cNvSpPr/>
            <p:nvPr/>
          </p:nvSpPr>
          <p:spPr>
            <a:xfrm>
              <a:off x="6948485" y="692150"/>
              <a:ext cx="2195511" cy="146523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kern="0" spc="-5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รพ.สฎ.</a:t>
              </a:r>
              <a:endParaRPr lang="en-US" sz="2400" b="1" kern="0" spc="-5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Lab.</a:t>
              </a:r>
              <a:endParaRPr lang="en-US" sz="1800" b="1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200" b="1" kern="0" spc="-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46651" y="1569569"/>
              <a:ext cx="2049144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กลุ่ม 39"/>
          <p:cNvGrpSpPr/>
          <p:nvPr/>
        </p:nvGrpSpPr>
        <p:grpSpPr>
          <a:xfrm>
            <a:off x="5867400" y="3581400"/>
            <a:ext cx="1620001" cy="1116000"/>
            <a:chOff x="6948488" y="692150"/>
            <a:chExt cx="2195512" cy="1465237"/>
          </a:xfrm>
        </p:grpSpPr>
        <p:sp>
          <p:nvSpPr>
            <p:cNvPr id="41" name="สี่เหลี่ยมผืนผ้า 40"/>
            <p:cNvSpPr/>
            <p:nvPr/>
          </p:nvSpPr>
          <p:spPr>
            <a:xfrm>
              <a:off x="6948488" y="692150"/>
              <a:ext cx="2195512" cy="146523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kern="0" spc="-5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รพ.สฎ.</a:t>
              </a:r>
              <a:endParaRPr lang="en-US" sz="2400" b="1" kern="0" spc="-5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ยา</a:t>
              </a:r>
              <a:endParaRPr lang="en-US" sz="1800" b="1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200" b="1" kern="0" spc="-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80975" indent="-180975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400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46650" y="1569570"/>
              <a:ext cx="2049143" cy="523221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กลุ่ม 42"/>
          <p:cNvGrpSpPr/>
          <p:nvPr/>
        </p:nvGrpSpPr>
        <p:grpSpPr>
          <a:xfrm>
            <a:off x="3733800" y="4114800"/>
            <a:ext cx="1620001" cy="1116000"/>
            <a:chOff x="6948488" y="692150"/>
            <a:chExt cx="2195512" cy="1465235"/>
          </a:xfrm>
        </p:grpSpPr>
        <p:sp>
          <p:nvSpPr>
            <p:cNvPr id="44" name="สี่เหลี่ยมผืนผ้า 43"/>
            <p:cNvSpPr/>
            <p:nvPr/>
          </p:nvSpPr>
          <p:spPr>
            <a:xfrm>
              <a:off x="6948488" y="692150"/>
              <a:ext cx="2195512" cy="1465235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spc="-5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</a:t>
              </a:r>
              <a:r>
                <a:rPr lang="th-TH" sz="2400" b="1" kern="0" spc="-5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.สฎ.</a:t>
              </a:r>
              <a:endParaRPr lang="en-US" sz="2400" b="1" kern="0" spc="-5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เวชภัณฑ์ฯ</a:t>
              </a:r>
              <a:endParaRPr lang="en-US" sz="1800" b="1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200" b="1" kern="0" spc="-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80975" indent="-180975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400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46650" y="1569570"/>
              <a:ext cx="2049143" cy="523221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กลุ่ม 45"/>
          <p:cNvGrpSpPr/>
          <p:nvPr/>
        </p:nvGrpSpPr>
        <p:grpSpPr>
          <a:xfrm>
            <a:off x="381000" y="3733800"/>
            <a:ext cx="2628000" cy="1479239"/>
            <a:chOff x="0" y="4797424"/>
            <a:chExt cx="2771775" cy="1479239"/>
          </a:xfrm>
        </p:grpSpPr>
        <p:sp>
          <p:nvSpPr>
            <p:cNvPr id="47" name="สี่เหลี่ยมผืนผ้า 46"/>
            <p:cNvSpPr/>
            <p:nvPr/>
          </p:nvSpPr>
          <p:spPr>
            <a:xfrm>
              <a:off x="0" y="4797424"/>
              <a:ext cx="2771775" cy="14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รพ.วชิระ </a:t>
              </a: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ภก.</a:t>
              </a:r>
              <a:endParaRPr lang="th-TH" sz="2400" kern="0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kern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งานคุณภาพ/</a:t>
              </a:r>
              <a:r>
                <a:rPr lang="th-TH" sz="2000" b="1" kern="0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วชก.</a:t>
              </a:r>
              <a:endParaRPr lang="th-TH" sz="2000" b="1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200" y="5814998"/>
              <a:ext cx="1767122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1,000,000</a:t>
              </a:r>
              <a:r>
                <a:rPr lang="th-TH" sz="2400" dirty="0" smtClean="0">
                  <a:solidFill>
                    <a:srgbClr val="FF0000"/>
                  </a:solidFill>
                </a:rPr>
                <a:t>฿</a:t>
              </a:r>
              <a:endParaRPr lang="th-TH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ชื่อเรื่อง 48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th-TH" dirty="0" smtClean="0"/>
              <a:t>การจัดสรรงบฯ เขตฯ</a:t>
            </a:r>
            <a:r>
              <a:rPr lang="en-US" dirty="0" smtClean="0"/>
              <a:t>11-2558: 25M</a:t>
            </a:r>
            <a:r>
              <a:rPr lang="th-TH" dirty="0" smtClean="0"/>
              <a:t>฿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4" descr="data:image/jpeg;base64,/9j/4AAQSkZJRgABAQAAAQABAAD/2wCEAAkGBxQTEhUUEhQWFhUXGBwaGBgYGRwfHBgdHhwiHB8cHx0gHSggHR0mHRwfITEiJSorLi4uHB8zODMtNygtLisBCgoKDg0OGxAQGzYmICU2NCwsLSwsNCwvLDQuLCwsLDQvLDQsLCwvLCwsLCwsLCwsLCwsLCwsLCwsLCwsLCwsLP/AABEIAL8BCAMBIgACEQEDEQH/xAAcAAACAgMBAQAAAAAAAAAAAAAFBgQHAQIDAAj/xABCEAACAQIEAwUEBggFBQEBAAABAhEDIQAEEjEFQVEGEyJhcTKBkaEHI0JSsdIUU2JyosHR8BUWguHxJDNDkrJzg//EABoBAAIDAQEAAAAAAAAAAAAAAAIDAAEEBQb/xAAyEQABAwMDAQYEBgMBAAAAAAABAAIRAxIhBDFBURMiYXGBkQWhsfAyQsHR4fEUI6JS/9oADAMBAAIRAxEAPwCsuH5FSVPd+EpMnaTFoxtxrJgIdCiTB+G+GVOFVjUpUu6PeVVU01t4g2xEWixudoJOLX7Jdg6WW01KwWrX3BIlaX7gO5v7Z90c4WGIVAqjuzv0a8QzY1JQNNCfbrTTBHUSNTC+4Bw8cP8AoFYgGvnFBi4p0ywB6amYSPOBi6w8+n449rwQapKq+n9BWRAhsxmieZBpgfDuz+OOGd+gzLQe4zVZCRH1io4PwCEYtbXiNmqh5HbBBiolUTxH6Es8NXdVMu45eN1Yj0KQP/Y4ReP9lc1kmjNUWpz7LG6N+648JNtpnH1itXGdKVFKOqup3VgCD6g2OIafRQFfHQG0co+ONRBBk35ef9MfSvab6KshmfFSUZWryakPBP7VOyn/AE6T54oTtb2ZrcPzJoVgCY1Iw2dTMMPeDY3BBHmVkEK5Qii1wNMmdvW0Y0kRcXnr8sZpUyWjSSSYgbzyxmojKYO4kEHl5YpRMPDcxRWk0f8AckkBVBMAC/i5729+Hn6LsklVnrEKyr9WneiQXe5kCBq0bCfteQxU1NypVlkFSCD0jnj6W7PcBbLZamiiGPjqqpCxVaWYqSCIWdMfsjEpUxfJKGo8hmFtS7jUyHL0e8tEIpDCTdREgSDM7dYg4Jf4VQ1CaNHz+rX16WxHyWRFIgqoEwDFzA5sQBqJMmY+OClOoNJJYDpPyjyw+pbOEFK63Kh1uFUQhIoUpj9Wtp92ItbLZWhRqValGkKdNS7HQuygkxbc7DzOJnFM4VpnulNQyokSQJMSdIJIAJJjkMKmZ4jTr06uWz1VFWqAvcpVmpuCCSohNvZgzz6YzOeAVpbTJGFRPFM8MxmKld1VQ7yUS0A7BRGwiJwOcXttyw2cW4PSyVQ03DVGMsj20VaRXaDJVwQVtMG/TC1nHBnSgW5NpkeXoMECDsl8wo2PMMdHplfaBBIBv05fHGr8sWrWmMgYxjtlVBYAmB6T6fO2IVEbXgxohe8VCzrrSWGnSFkljOxBEc9sQ8wRqsUKmRO0AdY+R6HHq1N/CJkD2VYzp5kXsBbbEKllnYSqyBYnYD1JthTRySgGcrtQyLPAVSesCYnbHJMtM3gjl74wd4dUVA1M1NTLIQatIgjU17jrHmcQatJGIJmkB4WAGoluZHlH4YgeZKq4yoCZZmmFkAST5evvxzaiR0Npt02wX78JSC00IMyxaDpm0KPnOBMzblgwZRAytnowNxaPUz/THHHWvmCxk43RN2j+kbH8cX5q/NRsexsy/CcZxatfUfZ2jSIoV9J7z9HWkpP2QRqa3Ukb8xAw006kz0xV3Ae1s6KSU9elEG4GpoHhXqeV9zPTD3QzxEEqy2DGYgTyLSRO9hhrXNdsqLC3JRhsRqtX8PxsMcqnElEncxYD/nAyvm2N2Ipp4Yvcxf8AG2DDeqC7oilbNKsyduWBxzjM0qp0gXJ6fh88As5xlUgU01FmPib8QOZ9YwGzvHatU6A3/clFk6VkggevryxLmhMFB5EnATrw7igdFYqfENQKwQQdiCDBxLoZxd9Ueo9+EDg/FauXp9xBVgbbW90QRzsfTB6lx776oTF7Yge0q36d7TjKZKvElnSCJPrbCJ9MfDaWYyAryC2WceIb6WcU2W/LUwPkVPniZnOOkBmVKYJsJEwTzPkLYC53ttl2qrQSia4pwlRixWkIsSVCy7GCTcLPzCo5tqgov3Kp5W0wZPUTafXGmdUESBpLGCTP9/DHs9mWqMdNJaalpCIG0j01EtE+eNmoO6opCqEBuBdpMyx5nGXAySrpaepU/CJR/wCjLhDZjiFNdIK0j31QG1qZEDylyo9+PoqvVBsDB+fW2K7+hTgSDK16zyXq1tPmy01DfAu5n0GLUoZQAkkAf3+GNDItlLe0teWnhAM7wypUBXUo3hillBtAMyTGJNHJU6KAMS0C0zysNKzYQMceN9oFp6hSE6bFyCQCeSj7RxRXb/thmqlWpQZ2VJuAYLAgQpI+zzjz8sW6sXCzhCKIDr+VYX0gdtqYy1VKVSmW8KCmHBPiN9QBmAJtbFF13fUXNiGkQAAD5AcsMnCexFavQ78lEBEopmXHWwhR674XKtMqzJUJDLa+xi39nCJEppDgJVm0aP8AinDgBavTk028zZk9GiPXSeWK7yNZKT/WJdQwZTMlriPKMM30a8UNJnS8GD7jb4W+eOX0m8L01lzCDw1he1tY395EH1nCGQHGmU6qy9l/ulHNVJIvNhF5MbAHzjljh/XG5iP2p+WMFBHOf5f8407JC1fe2OuVjUJjfmY+eOONlciCDGLURXO8UJQIEAsJaZLfEWvyxBp5hrgNpDSCOV95xz71i2rn1gcsezNVmOprnaYA/DAhoGyq2EVzPCkRQ3eo5J+yQw87RPl54k8VroUpstPxRcQYWxBsbmd7m2AWUWWi2xgloggTM/yxJy1SrUZUQFixhRzP9x8sCGZklVbJXOnrBkCZBg8hPriVToeAhgJ5MDdYP93x7jS91WamI8MAxzaJb5kj3YK9k+FHMvPeKipuSCR+7EjfzwfdAlHYSYCWHeYtjrRVWgE6RIk+picG+2nAf0WoultVNxItGk81/pgHToAxLKAwJ32jkQLyeWKBDhIUc0tMFb1a2mQpB5SBuPP+uPY4GmYmLTHvx7FwEMKwOyueqFKKLKVH8KuBDRsV9CB/scWLkcwlGmoemHMSHqk1JnzJEdICKBERhB4Llj+i03k6j4gZPmB6bzifwTtrTdCmZlHXdgupH/a0gEqesD+mFUKgDnDZaahFrS4JqrdpXayaFX9kR+JjGoqu4m56sxsPebYHN2my4SadRXPIU0W/kWZQF9N/LFd9rO09eudJf6rmikx723PyHlh5dmCUIqtGGtTRx7thSpakola1Wy6yJpU73gTNRuUbfCCAyefdc2jNXBLiKnemF0wWXcQnKIiJ6E4j8CQKhgAk2OxgdYNjGO3Gq/fKU0qpYqJAudI3i/kMINY3T0WgUC4RuSrIo5osoh0Ycg+lwPQggxjWrRX7Qp+gqsCfQE/LFdcN7LhWqtmVZ6NDwhVnxsQGNxeACOkkgdccTRpUc8RTQgBTa8o0b79OWGGt4SkNY4GJjhPPGOK0ko1BTRtSCJEtoY+FWuNJIJtvf0wp5Naj5aECipUJp6zYQRdjAnUY1FjMkDBuhm6+ZRqdMu7PEBVBEL4jqt4RI9qZNgBtjTM1kpJS1wQGYzMRrBEz79sZ31i6FpbTiRMpH4rwSrlnkEON5WeXUGDiTxHi5zLLSpU1pUpkIGOkGPE7Mbnp5AW85fGu5UKNbMyqSZeQTNhv064k9iGooGqrPeoCHDbaWPh0wZNvfIG84YKnduISS0zYDjfdWv8AQvkjl8kyMbmuzdCAUQXH2TCzBuJw68SzswgSoVO7KNx0knb+mK2y3G6PC6TJmai03qsaoogNUrLqRQNRL6afszpJN/gDfZLt3l85FOlq1JAhoDMI9qASCs2MGxiRBBxqABaJ3WVwtcein8Xohl0opXcn1xRfa7hRpcTir4w+ip6rERff2fhj6CzjSCALnFW/SBQFSplhMVO9IDWMAoSRHMSAfj1wp4tBhGwyQpaIrIWXM1FRaZ0oBYGLAwCALQNp52xWHbLLhMyRr1nSCzed/nhlzHEjTRqdVaiVNhpLBGk9VdRPQtPpvhJ4gxNVyTJ1fPGfTtJMrTqCIhTOCZ5cvVp1dOoowZlJPiHNd7SJv1jpgl2q7R/plQCnNOgslVc/ajnpm/IevngDkMsatRaYIBYxJsAOZPoL+7DZwDg1HNoNTU6fcd4pdyF71IOgaeVQEzuZne2NdRrJBAyFkvIbHCSWvc88SGcFFWIIn3yfnyGDvE+zdNaC1KFbvXNVEZBBADoCjahb2tSGecYnca7P5jK5RxVp0e6/SdCuL1UZVYwDH/bJ67kDrgUMpKIx2qUCqoSPbBI8wDHxmbY1SnqJHkT8BOJdauHbw+HwiJ6gXi8Cf6YitRHpkRPP0xMyGWNVlpoupiYA6z02xFsQLGYMknc/DFkdjOzq0Haq7CWpqaLHaGmSY3BgR5csA5waExjS/CWeL9k6mWGp1DLtZidM7E2G3l1wQ7LVaahGAZa1E6HlQVE6ogz9qDIjcb9TnaHWaBFWpTliw0yPCnI2UG++w5XwQ4d2Uii7gQ2Z8Tqw0mn4iVAX9mN9zIwL6dTsr3DB2PVMZaKkN9VWnE6b5nMV3RftFjsIkwLeZI264d+z3CVp0B3VWC0GpI/mCCI/ucCuGdk2V3qMwiSEEiR5noR0Pnglk84aUqWWmy3kkaTy3IK4TVfkAJ9GmIJO6hfSPlVVVYvq8ZCQZtpmd45jbELs1wYVT4kVClJWBInUWnxH0iY9MGxw851KroUqaRUpoCygBoUyCABuYkjYeeJmmplsqC6/WaVXyBjTHoI9+DpVGTZcJHErFqDLjCQOKZBqZam5lrPPMapgHqYuek49ibm3ZtTOZYg3P4f7Y9jRbCAEwnfhWX72jTpU7nQo9AoFz/fPCzQ7B8QYau60hxsWQGD5MwM+7FpcBpU1oolNFjQpbQAJ8PM/188FaVblzEEdCOfvG3wwplEZJO63EtMS2Y6z+hCrfhH0Z1FH11bTH2V8Rg2N7Ab+eCdX6NqE+Fqmk3AJUx6nTJHww2nOSQAYsTt05el/ljtXzLeGnTg1GEk2lF21HpM268pjDbGDKlzhsAPIfZVR57sbmMtUhaiRyqhgFM8nUmVbygzynDH2K4NUNNqxqTrbSQgUP4CQYJUhd7AC/UTAfRwVBNlZmEMWXUW8uoHOBiTl6NQD2KY8iTb1AGKbT70lUHYQOv2WDaiKzSxmdI57TBBPrY7dMCsr9HKKz1XzBasx9srCqTuNOo6hMcwQRvyw4ZiqyrIiZgEbDzvvH4jHPLMdgpJ/AfmO5wfZtzhAST6IdwHs8mTV+7063fU7qsahpECJMAHVYHmThd7d8GoaXrs/dwraVIlTVaynb7Um3Iw3I4Z+LcYpZfUK7w1joT2gRcQJ35nlipu2nFznNe4Cewm5HRm8yvrFx6ywcDZaaVGoReB455jKk5nsJXzFNa6ioaBQtKqCREXWmXDMN9t4tOI/CVyOXr0Wyld8wLu6vSKw1Km7rEiCC4HmNOLry/Eg9Kg6+y6UisbeJVIA8r/LCj24y/DKYFXM6aeYqagrU5DsSLlgtio+8wsTbnjO0wYHCyXy8O4VX9l6L53NNVrjvNRZ2L+yzCLE9PELegw+ZivTFSgU7qjUWqArKsQZCstwo2MeK1xvGBPZt6Kq5VAUqNZGidI28p52tJwdz9eiKOhUBXSwWA0guCCD4Aszz1H3YQ+oXO8lpZSAb1lNVbtLl1orWr5miikGd5MEghREsQQRYXItGK34FxKnn8yWqtpqSTRpx9jeJIu8C4nbbniueM1dVZzJMHTJ3Onwz8sT+G1SBUYNpOmBym42tvYdOcEECdrafaNgrI3uvJCdO2fCdWXaqz6dDARG8sFH9fjivM7lDTswjmPMSRI6iQfhg/nOL5p6VNalUPSv/wByCJ9k+KNTEC+5jV5jHHPS+RpMxLd3maqT+y1OkwHWJVvjg6VLsWEFFVde7ZBeHMVYFfaBEf0jzw68O7J1syhqU3o0wx8UTqBG4gCxk+/fAvs7w/vQulqdNwGKlt6hLRpJ5WFjGJ2W4hVoOxQtTYHTUHUD5G2x88c3UVajpbSMOHVVDXtgbj5pgyvZSvSouhNLUalF1MwISoXaem+2Gb6QqtA5POwpD1FDhwBcjRIPkdI+eE7J9rpVi9MRTgPqqDxAnkOfWBjjxbtjTrUatJe8IqIygQkDYC+5E9MYmV9feAQInOOPf1WaZVf5aqVEkSgcE9dvwjljFOhr1NIVVufLpbGopmLiBJHS8A7YKdkeGNmM0tFDAYNqbcIkSWIi8DlzMY7kdEYEmAoGWoNUqU6SKzFiAq8yzfyJj3YdMnQqZKUc6gKjLB+0YtG8LILekdcEeDImS4g1Cm06iELNEsrJqB/YIJHs9DvOBvHKtTN52nTpKWZm0ovO4Pia1t9THkATjfo9I2q65+zd0x57Jh/9Ex5dUz/R5wn9Iq1M3WhkpOFpqdmqAAlj5LIgdY+7hnzuZE1JJZi7EDrewnqTibw7hacPyqUA2phJJIjU5Ms0clnbyA54B0q698h+6wab3MgdfM+m/LCNfX7eqB7eARUKdjEY4plqa0Epus6Ls6iD4p1P7iPOwNrRhaq9jadbw1KhgxrgCdJ2gyRFt789jhqpkBY5Db3j58vfPXEfKwZUAjQTpPKCSY8x/TqLD2DDBI2TWkhpCovhmczGVrvQpOATUNNgT4WIOkHyvzwXzfaKu1UZeshDAgNJIMgzJAtPyvgd22od3nMwpmDUL35aln4Sflhu7Z8G1tlM4BdlC1T1YJKE/wCkFZ/YHXGWppqRJeW5HKzWZ8kuceUAjqaZJ+JAPyOPYjcZqTU8+6AP8R/nj2DZ+EKnblMPB+0lY06NJTTCABQRTXVYczzM79cE8l28qBR3lJWPMqdM+4z/AHOK24Jn+5qqXBKSCw5+o88GeEs2Yq93SSVDXcmAATb3nkPXkCcZHCq1xIOP7Xao6jSVM1RGPHfrhWFkuNCshrMukKxRaftamMMvTV6dYw38HyndU9TQajXqtMy3TzjYe+N8LmTyRpslM5aqEp0tQrFT3bOSLAxabGTuRHIS0ZajsOniM8unyk40UpcLiViqvY8yzbhTu8uPljZCxF42vInl1GOZEwQRGOT1TAt03O39+WNCSdko/Shx18stGnRMOxZpiQAvP1LNbppOK8r9uM9URV/SCAbMECr8wJB8wZwwfSkjPVpkAsdHIWjUYn1k4rpEKOVIg6tvXAErFUqOuc0HZGspm4MMxJYkyZJ63k39+OPFKhkNsYPMSwjaB+GBmbzIVrRI2xa/0OUFNKrnq3g0toRrQFCgtAPOSLk8gBE3ovhsLp6PWH/G7J8k/l+/vdFOz2c7vhtAZnVSrUlAWm6kOSpJSx2XTp3sOfTEbIdl6GaU1s2pqHUQi6mVERb7KQTJkknc8sL/AGz7SCqxNFWFMCFDghm8yDBVTcxu0CemDfBOLrTyNIuY1wBPIEy5+d/XFaa0uc92wCRq6L202U2A3vPyicEH3B2UPifBTUppVoCF0ACLEQNOk+hEEGdsSeDcMLWzQJBIFmZdJ2BBBvJgeUz1x3qVmQs9FgJ8TIwlHtvyhiPtA3tONlzdSt4XaiE593q1N5HUdSifKTjMKbhUmJWpxY6kYdA25kfv755hIfbzsEcqxq0GL0TJhj40I9oEwAwEgzvB2sThRpViBi3+23Eg1OmAQSXIN+iOjH5j34qOlQMwCCNsdMQ15g4gH3WCiHdkHOBBkg+MdPfK2/SzERtfBqg+vhtQDdc5TPuajUG/+jG+V7H5p1JTLsw6zBn9mbfHBfhXCjS4dxEOCHptl6sMIZQGZDb/AFETt88LqVQ5pARiZBKTxUdtNNbyYIAuIsPF0+WJXE67KvdoSxA8R3iN8a5PiiLqOgB4IBJn4W3xFouGJ70soaCCIIHTnYYxEZ2VFwYDG5RzL8QpPSRdBMsdK7sT16XM/HEytwLMKQBQUllLAAggASSCeRtt5jEvsPwik1QVVqo7KrrBuweQQ2iQdMGJ2Mkbi7VWyWZFPUwSCxEXEDnMDf3csUatuGhNpUGlslVfmcv3raUT6wShXYrF9zYC0SbDDb9HuVo5Va1WtWpCSKYYuAGjxMiE+0NWiSLW8sB+N5QpXqNzZV8PWFkmYkKL38vhnJ09GUBqXnU5/v3YcK1kOUpNtreSxxCsDnK9YQ8wA02EqBY8ydpEQJvfFkfRnwM0Mu+frrNaojGkvtaaQ8Ujcy8T6BfvGa4+j3gbZ2vTSIp6mNR59hBDMB0LatI/e9Y+ialQLGykjwLt4V5AfAfDHWq1m9g1jOclZakuqueRvlVj/ioqD6sWPOSZnnJvJ3nHbhkFmINxpAJMCZ1Hl+6YxC4mjpVqIlOzMzUtMaSshjN/CVDqIiLiPKZwDKFUBLFiSS20TJ5co2ieWORpaT+0LncLpEttwjquAI8j77bf35Y1o1wbyZDNB8ixIHwi2OVdSAY35fHb4YC52oVQPyIU7QQReDz5nfpjopbWykj6WqZGaWoAIemAfMif5fhh/wAmBX4bcrHdA6msoKwVJPK4A+IxXfb7Nd6hP6uqKfp4WJwbyeWWtwk0yJamHqJPKGLW9QD8cZKlQNMHlLjJhJT1TUZ36yfQRAHwx7HaingY+R/DGcXELLMr2X7J5qoVPd+HwydSTBIFhqkkAz1scOfDlbh9RBl8u2Ypiozvrq6UI06RpkgFouSRa45mJeT4eBRWJBIVQwiVEC6m9xtOwkjcGOn+HIAwBcmL3iJBG8czfHLfqTstjaAhWHQzxrKtSm4qaxaPZW8GR97lB288ZNLRTMnxHcnmZ9+K37BM9OpmGFTSuoEq5ZldovtENDL4hexmww0ZTtjSzBNPuKohHbUDTamQu8PrBJkgAaefvx0KMWiAlNaGYCNUFhZHMbf3/TnjaiSxkdIHl/uTgLku1uTqKrHMLT1RasCkc4JPh+BjBeln8vBP6RQiJnvqcf8A1AwwEI3KvfpIRxmKWgquqjz5wxBG/mPicJJ4PBFSrNJftx4pHlsR03wz/Sjx6g9egaFRKwSm61dHiUSykQ+xNuU7eeAXCOI02zdGm4HdM15JOoQYBPmeQ/ngH8rnuY/twW8opwbsxkamuqp71aRWVNVUDFpjW+smnTGnxMQGOygk2ZuEZl6mWqioyvRaqVo6FKU+7QBR3ShgUSRYEEkqZksSIXH6lCvC99SSoZ0tmaZemQfZXVd6TDYyCNotcluzhFXKtlahpF6Oqi/dkFAeWki0QR755jCC6Gzuug1pDo2PEKte0lEh2NJmYgaiLllXq0jYWE2idsHszmoShTFwlFd1BksNZ3G8FdjbD1wfgdF8rTDJ4KirUqADU660FCssnxQtRdUgkgjaIGEKvl2pOUJWVbTc7BYVDIHNINoscX2gFMtHMdOPNaKDHVK4e7MAn825gflyDE5jz3U7h/eVKJFMwJKEdJG6wQVN7Xi1hiVUfMJRdiyBlJJgBSQbm4lV6BQBYemBnDM00lQqw/hIJgqfvCCZt8fKMb8Wz5VnpIqqrFTK2iYJXSBESAZ9R54gItkn790VRr+2sDJ5wJMc5In1IQmur1e7UQI1mAbXIjxMRfwn49cBMylSm5RgCUqbiDpgxci0Cdz1wbyKFa6wVGoQsG8hpJ9k/eFo6YdF+j568V6fc6XDd6lQsDqDFSQyo/hMBjqG+rkRDGEW4PH0SNQ5xeWvEQTvJOTOT/A6ovwTidUgJpdiFknSQNpEMV0mfJj6Yj9y1epmUdSnf5GsnjF9SspUxabta3I4HcK48xR8rqTvqb6RqYxKEq0FXUsLW8Qnryw89lFZv+oeIAFNY2YLdmG5jUukGbwd7TmpTcFdaLSvl1RIPXl/PDNwXsVnc1Pd0NGghWaoVQDeSQxDE2+yDjB7PFeJvldJNOlWbVPKkrSSf9ED1IxbnCc+CalQmFMM/oi6fwWffjZTbfUt9T5LBVNlIv5wB5/1KTsn2aHDqfeM6vWJKOVJKgAgsokC4IWxEmZmCBiVU4wS806lN2YEKoWmr7C2vUCLD7Yjzxrk+Ky1QVp7usSXAvoYmQ4G5KzBjdfMCMcZ4dSytIsAuqoummVghgbNUBG66TAPMtP2TjnmoHuu4Xfd8PqUXNpcnY+PPt9ErcYp5tajJVpsr12hSwnwyBoVrjQDuAZE7Xxp2uzGlu6QyoCoOptc+/8Anh+4hnA+VWoQD9Wal7hXak1OR56yBPp0xXPZ7hzcQ4jRoqTDPLN91B4mbpZRb3Y31aQFQNG264mnqE0y52HTB/VXD9DHZo5bKNVq2euQfRFsB72n4DBftLXmoZ1KR4JtCLZu8Ros3tix/wDETg/RKoipTGlUAVVGwAEAe4DA3jSB6ZVlDDkGEjV7KWPMM04cW4RsqgVLox9EuqhNFS48RSZMSCReOcxAMbwMcuGIsSkLyKzMMDBAA2HQ8wRjUdoMoxKrWWVJBnw3Bj7cD/jED9NSlULaiFJliSrAWtdJAFjvtA5YY1wjdaQ0xkQmCuAYkbkb22/ngRnspqpQB9nlbl05cvdPPBulTV4MiLRt0Np54DcOzwrUQwFy7ofJkYr6iQAfKRvi54VDCq/tGD+jVdXtfpSz6iiQfmMOHYNw+WpEXhSpHlMfyPxwH+kfLKuX7xW1d7mAzeRWmU95JVj7xiP9GHFArNRY89S/z/rjDqWyPJA10VCOqgcayXcValEbLqI/dIlfkY92PYK/SO608wSQxLUgARtuwk+dxj2Da6WgrM5sOKaeDHVlMuYEGnT85JUT8WnG1bLIQWg6lIvtsYE+XK/niJ2Vr/8ARUNjCEfBiD7wB8ueJ1arIMCbWJA21LEyfx6Y4lTDytzDLQhHZlATWBVj9YCJOlgwUAEHfy9+J/CKVNatWpoCkBAxm7lmMkwYsQs253wO4CZq5imeikRv9ofH/b1wwcHpAtUIQL3gVdMA2vJbmHubjeffjsUXf62rK9pvKVUyYpV3SqAyljoB2KEkwBO8GL/dtGM5PIKrolYF6CmA8XWBAVoEjlfyHpiR2kpTpXxakVZa0hhIY7EwQUIJEzIvjTgSjMUg+szYVFgX9enrzjDQGkQlEuBkpD47RYZiro++YCkExyiN/dgWzuDcsD5zP9cHu2OV/wCtdRAJCGDb7A92ALo25npioRSV2zefq1Y1sTAAHKw9MFuxHHzk8yrMfq2IFQeX3vUTPpOF+Cca4EtEQpcZlfT3DFAapSJ8OoaCNu5zHhI6ECss2iJB9Uf6Q8sErU6mkDWCtQC8Mu8kWM+Ij/8APlfBP6LeM9/lqNN4JCVMvJJ9qA6bX2QXmcT/AKQaDPl1dFBKla3MkKV8eqehV/cTInGeMQttF5DwQY9SPmMquck6rWUsYWbHkAR1v9qR6RjhnKhapUBYE+JQQBI0s0HzIUgeijHKsmj6q0qSyAbwbwvURNv3hjitVfDVUCC0NH2W2gibA4rIER/yFtJYal5cDiM1XH5gTHhsjPCCCwaJhhJnbVYQNvbQCd74auLcWdCyBpTUGRYsNQWT5kmYnaD1xX/6aabWEqVaIneJXbmGAHvnD32g4K9WrlAHAVgmsxJDLBA9CC3wwIDrwseot7wEeEAxt459eZXPiPCaFWWqUgx3kWPkehMdR0xN4PxBqEGg7gRGljKEG/sTpB8wA3njalwWo6FizLBI0uL26FccafBKonxU+79oMS0H08Py/wBpfbmVhvMQovHc2qVq1fQRUzRUlReSqBYHkSC5/ev7M4i5uo1Ph41GHqlRYz7Ta2g9NKx6HBHiK6qdJiNg6n1ZCPxEYgdoKGrJUag2Soq+mpCT/wDI+Jw6k0N01StycfRG0dprqGn/ACgh3nv+yXhJF7+XM455/vGAZi5DMYLEnUVgEXPIFfiMN9ADKgNLU0bKo7lRB1o6MzAyN1crvFzvGNeIKUp62EGnV7666fBWq1VsTB1FNLBYkaZvMDkAe2y9ZV+JguADfLP3GY6oDnBVbIpRQHvHBAXYkBiYjrtGHj6P+xn+E03r5hlOZddJAiKQ+4GO7MYJPlAnmm9oM5RXM5cK6lCNDBbgh/8AyagYJkAEQP6Of+YUdzRruBUKgMG3a0Bx1/rI647AeHOjoAB6Lyb6driTy4kjzM/RM2VzUgAnxRqjysRfmYIPvx7PP7P7wPw2Hxj4YXf0h6VR6jFdC02KHVOwsSeUAxPk2+OR4pFMaCWAqHmT4Epk2JUxdQTYRqMgTg7widRnLSq4z+VdWk6vGWI28XiKk28wcS+x4H6RUpHwh6ZueTIQQb9JNvdgrwsio1Ra0M9Go+kR4vb1WJ0216uYHiOoAXGezuXZM5WOtHcAAsASJd5YGQIY6SNjBPPCGul8Lu1at1EtO4+/oiq8DrqAMrnHo0wYWm9JKgAn7LNDADofltgfQ7M5ukhRM6opli7AUVLMbExINzG0xhpirsTTJ6AFZHUwXgxjYLUv9UDEABaoMyYsCq7c8EK1IutDsjxXJwk76QMkpyLASe7NMzG941+pFST78Vnwev3damytcMPgTBHwOLr4lRFanVpVKZUMhWxUxIkGZ9CIB2xRdBgrA31Bh8j+OCqCUmsIcCE//ShQJp5eqRumlvWxHynGMHO14p5nKVlkEpTFZHE30gahB/ej349hVMQIQVh3pRyvwCuadJcqid33FIRqClfCJHi67zO5viMnDc0kiplzsQGD0ovYfa622588OfBgwy1G5I7pLn90YE8fz5AgEySB8L/zGKdo6bjcVTa7xDUj8D4RmaeaqVK2kaqc6Q0/bWCCBBgmPjg3mEImAFLgEEG5aLfskk78432x7ghNTva1esLaaQQwJVhLmecFgf8ASd+XavT8Sa9oWmJAIUkkBwTYbmSPUbYloGOn0+5Caw346/X7hReMZUPTKt4QYDAW2MkTafEAZNzp64XOFZKqrd9ScKIlkOxk3UgmQRsOfXDRn6MzTqHU0hfJpvMSLGdrSD12XuA13Uaalm8QOqTDCZF7kyCL9N+eNGJ32WQkwlvt1T1ZhGsuqkN7CVmRP98uuFI0GHLFh9tqS1MvSJPjR3JbTEI/hAI5SUt6HFeaD/wcB5o4CwaZF8ZDkeWNMdCWA5x8sUonr6L893Vei0+EVTI5F9MKb23MX64uziSBkqopUapVV0i4qrrS8T7UgzvJ5xj5/wCzblaBqfcqapjmApAn1Ati/wDhuY7ylSYGJVkDDcEDvKZ3EysrBthThlbbYY1y+d89m61I6aijUp06oYEaSR8j+OIlTidRrgBetrN5xixPpI4IGaq6ghm01IuLNeIOxi8cpxWeX9m8+ftW+cYgYyJhC/Wambbyi3CkP1Dg+IlgQx8JiQvoDMeoOLSyGeo1EJ0sTqVQJMnQq6bKWEWJ1Dzm0xXWXj9EoeHS51lTH3G6+Z1mOoOGjJ0iwVrqrICQCbjcAgb9R0NxcYF7LoI8R7H+fkkU65Di12U28L4tSrM2nUNBiZm4/wBMedpHOcRO0eZik4Riuq9h0J2O++xFrHfAR+0OVokr3gsZC01kDnEjYzgTxLtFrHhNM0xaLT5zER7169cOa0wluInCcKVVc3Rq90QSDbydVEjfYtN/PywuUcy7cPzdOqhRqWYo+F/C0MGQe1F/CPjgd2T7WJSeqNMEwyqCok6mLSTb7UiOmOHbDOvmaorIveolIa0AlKbyZseREGek4AuOaM905+WVqomxza8S4YHoQfvzT5wTPBTUdu6BdSzaZK0wAtMuahYiToAhbRrJ2gDO0eboVIOZ3phiLN4iWIIGlZ0gpAkgXm4MlS4Fks1WcNoXQolnZwAm4kQYUknSFIOwAwVztanSGmkDUa+ktAROVkUBXIEXYEDceSf8VgJe9xj7998fPgp9GpVdVApM73SduPMfXzQ7ha0K2ZVoUCkNRUjkN3gCLdOsb44/SLn6VSojA6wZjSeh5n3x7jjHEA25YqxA9m1t7ncyep6dMJ+ddyfGxJXwieQHL++uJRtLu6cBO+J0qlODUEF3TwRrsw+YqVlSlVqIoBdyCSKaKJLEGwta/OOsYPZ/tW6qGCI4PiAdbwZAPl4RMxswGNKlNcvwzvMvUKjMaAyEKdZBGpGaNRUQTpmL3F8KvG82ajhgCqhRAtabmy2Ak7dI9MaYlckOIGEWTOLVJdV0yTKyTpPqbmd8OPYnKhkrFjElV+AJn3asVxwRzqK8iJ94/wBpxYfZ7jyZWlcag7airIfagKYImwIEEA3sQN8WCGnK7jKxqaQdRj2Tj3LMSxBJWCYnaZ9Btu1hA9DPL02Y1aYXSGjQZnxcwDdYLL6SQIwk5X6QqFORDxJnxuGMQADNIggREHlAi2NK/byk9NgdK6kgBYBaWBaWIWDYdB5RbGOhpywu4kn09f4wudWcScfX9Ez8YzEuYUCPtAEFtrk87iMUPxiqrV6rINKl2IHQEnFv/wCMd6iQddNF0LUAUAxET4idVxM3n1xW9TsnVJJlbmeeNgaGMawbAQl1vwtlG+I8T/6AtTULrRVa+qx8LC9wSY9NIxjGKHD+7yVSlVZVs0E7TOoR5yMewLSlPJdBKtnLcepJk6Vzq7tRpgk2UcgJOK94vxivVYinl65BJj6lwOu5W0nBvh/EPqqYhvYW89AMSaOfBEksZ5HkP5nF9riEuzMpKrgpTptXpaapUEkrBkeo32wzZXiQrUUidT6iyj7JSQX6wbn/AIxKrihUtURT6qcanh1AKwUCnS0kP3anUbyFWRCyTJI3jAtguu5RZAXI581AtQRKabTYqOdibgjnhey9enTq1la3jtt4tRn1BgyPXHTN5ruq9NRqXVTBpMQNLNYkNcWYGOoIHU49xDhwfM0nCNBCa13hhIKk/alQFDC1jN7YO7cqOaZlDO3Vc93QEHu21NyGuCFBFtgLDl8boxUdfiMWD9I9CpUdCBLIG1quyKY0qB0XY9S2ECowPKPTb4YkyFXiueOmlhtPu/2wb4b2WqVqHfK6XJCpfWxGwECLmwvgRVydRZ1IwjeRtiKwCjfDUjK6iTLMYE2B2kDrAN8XR9H3Ee+ykU9UhFEHm9Ei1twwke8YqJcqVyqLBB8JMiDLT+A/HFjfRWnd0Kq1YClhU8QEadJDSTYAHQfj1wkldF7IpA9AiPbqkAyv4ghJpw8iA01BIgQILLzPgi9sUjnaGgsgB9qNiOfTfF/dqq9KvlnpBzNinthQwuBMeGfZB/axUx4d3mbJIBpqutwx3lAg9TqYH3HFNeIJWJwkhcuCZWpXo06dEF6gY+BSIiCQ3kQCZnkJxIy9auAqUESoZdIILLAhjHjCxDEkxtibXSnkQrUUYVyFqkSNLUmB8MbklSTJmIBAxzo5F1pU61JllFWv7Mka7iOmgUgBJjVIglsCypk9CUothyGZ+i6sy1cnlyyiSKTOhURPsh7WvEcxyxF4RwehmsytIs1IRuDrBbmq6hOwMb7YniiFOsaxUmSyGGJO5MnxHeb3vgLw5DUrgBgp1qq6eQJsQfKd97jGgKJp7Tdj6VLQlEqtjeofE3vA5WMRseWD/YfgIp8JzVRgCx77xeS07R75xFz+RC0KWpFPdmo5tzJ5TzIEe/A7LdoK9Kg9BXHdOGDKVBjX7UHdZwOorBhDT0+oXQ+FaJ+pa57eDGfAmfXZD6GdqJTNNY0MRqlQdtmvMERYjbG9CooIJOo7f3bEVX6MB6R/OcYojxCSWM8/6cscwuJGSvYU6TGOljYnnC34k51EKhbrePhvgFxThtRmmnTbTzBidXPblbDRTpF6ygAxBFvSf5YJ5jKrTQvUbQoEliRPS28nlYY16aLZ5XmvjtSp29hPdiQPkq7GTq0hqqKyqNtrE7W84viAqE7XPlg9xrjK17RppBrfefcT5W5bXwDPMqdvj642cZXEClcNrQy/tNG19o/mMPXZasy1QkKVJBcNAgAyYJ6b+44SeEfWZmgHll7xNXUjUNVxfab+WHrPPQXNMSzKAV0MsHxWl2sZG5iCTthb4jIXX+HuupPZE8/ooXbvgwpVYCgJYCFIAgAEavtHY7kwRgLX4JoTUHVoYggRK+EEauY6e44srtVlu+yr1KjoNAJESQWKhgBJ8Lmyzz8MC+FDszlaXjNUg6gzBNSy2jxCwJIsCCrASDbYwm+Ara1jmteRtv4rrwrKd1k1f77gAXuytJIn9npbwm/LHStnWAOkGeU6o+QxE4NWZgaVioJqAftRot5QcE+4bp8P+cMaSN1k17balqWa2TaoXeuzFgDoVSQoG95X5W9cZwfzlE6H/dPTpj2GBYkcyOVbuqe3sL+AxsMpUAA0i3mMGOG0fqaUg/8AbXkfujEnQMLsRSgPct91vhgjkaIFOSsM7lCTaV0aYn/+h2vvHLE00hgL2vqGlldQmO8E+VptF5hSMBFuUxnecAFA7ZZCnWekoBGhIIMwLwqwTBXqRvzwMp5mpTrHxHVAZHYyxAtE7GDEj0645JnczUrUUFXXSq1k1SFJgkGQ0b6Zgmd8GO1nA67vTGXVWpzqYuwUobgiS1wQRy5dYOGteCJVVGlrsFQc/pejWqXDaWm8gSQZU77jYzEm9owu5Xs+mYpK5+rbaVvruTqYGwN4tG2C/alatGkaTgaoGo8hOwJO5nntNhOGnJ9mUNGkO+qABFhSR4ZGrTMdScLJMkhTFoBSrlKAoLQpqZC1Fudz4i0/H8BjXtvTsbXvB5xGGzN9j0I1a3IXxSXG4M7BRb34EccyxqVgY8FhJ0xGoaiNTKJAvE3wpw74TKboaVpT0uuo+Pwg05NptpJ/ZAM+7HWllwg0oY1G5i5IhpPI3EmeeO3BODlqCMX0yLBomASASAYEgA7nfHfiGVNGi9VmU6BO45nSPiSBgjJwqNR1oBOyXP8AE21PDVXNxDlRTSPux77mLG8nEZc8qEqu7dzTuS0SxJ8R+yJX44BUCGCMTvE+Z2n5Y66C9WCfaqja9mjb3W92HiiMhJFQyCn3O5ynU8RGrulFGWjSNPzHkCbCMerUK9SnRejTsuojQbSGAW3lMc7E8sLPaVXVNIYBKtVyoYXHiFOQdzdW9wEb4N0uMPRCJSJVQY06RABGkG+0SfhzxidSgyCrc3Cxl+DtVrClrVdZBV97P4gwXcb7WvbArN8MCZ1VpU3IpnXVrBWhtPtMFkhFDKQL4O8P4iaIWq4UsiABdezPqhgdBEJqki23W2AuZ4pU76t3jatS6JBiBY7cwZYEc5ueu52FUIjxfiYelTVTbxT1MN19QMLdSsvUY6Vm1RTJgCTbzNxPr+OIFbh7XYGBJAHl1xlr/wCx9xxgD2C7vw/WU9LpxTbkySfUratneQj3Y48PqMWhtuUG3v6+/BQ5JALKDEdb+vI+mOdLIHvFhgF1qAAD9po3574Hs4EBGPiTalQF5IA46opwmsBXo9PF6eweWFTtbmhUzdZpkBtI9FGmB0FsO2e4K9Id73gPdmw03PLfV/LAOt9H2erq2Zp01NNyXE1EDFZ9rSTMc/S+G6XAysHxesytWD2dP3ShUYrKkfHcc7dMcMOvanKqgp0106aahRCxJgamPUlgW54Us2w1GFgWtM8hz3w9r7tlz3stiUw9ickSalUASIpJP3qitseRhY/1dYw4cR7KzRFRFbUq+zHtbmSNMlvswBJtMQcJnZfj5pfU6R3bvJk7EgLIMWt1MQTi3OF1tdM0S5qBdmY3KPcGZkiJXVq+zMzfGeu54Ij+1v0tc02AN6yUgrxGvVDUXcsGZWOoSQVGlbxqAiBjfK5EtUWlUUgUwxiL3CzJDTF7RtHrh0znD6OWy1S7Cm8iHZiBIIOlQCbm4nnF5wt5AlTSrNqJqVAqljuO7LG83HgiOW24IwVQ904hN1GpLodTEDb5fVb5fJ6ajMCQGJ35k3so9De25xObLA/aBxvxCuy0u9qFRqcAMTAPhPvk6TbywOqcUQb1ByMBgcDRcS3K51Z5e6Su2ey/1b7ew34HHsRqnF1am8lSCpjxAH2f+Pj5HGMPBSU88LzP1NKx/wC2n/yMSu/B3DDztiNwzIv3NKBP1abfujHZqDjdWHu/2xLQpK7Bk/5GB/aLhy18u9NZk3AG5YbYkQceCGRqAKyJFrifPFFuETXEGQq4o8OrUKchYelcAggakbUtiAYIA9xxaP6OpAKkwQCPQ3GAtfJXJDVZiw0sRN7mVKdLCMdMmaiKEUOFG2qfCJmBJkgcpwtrSE2q4OAPK68Q4EtUyzvPI+G3T7JB2HtA7DpjccMcAAOYAj7PIR90Y6rXqf8AIH9MdFzbc1GDhKmVBr8OqwQIuIusj3wRgQvAa8MKz69tGgtSCxefZYE+Z1Wj3tS5kcwR8DjZKqbgkfGPhtgS1WHQlrL5bMCzd3EebH3+EYido8g9WjoqEBDMlVhgw9mDtG8g72w5d6nMz7j/AEwD7Y8QpUsv4lY6juqGBHMnYXIjFjGVW6rTgnZjUrDXq0PGoWAkSPfM8mw1cC4HRpMCVNRlvuth+4CLgkQYm/wH9kc9RTLVC7qv10szhjKlR3YkLpmVqWkE4NcN4jRqV0Wi4M7imKrACQdRghFAANyLWvhsyEEQUlZhpqaaq0iCdCvUfSKWh4NrgGF5i4Ynph37MZmi61lBoNWCjunB70KCYEzADatMbEjrBwZbg1LvGqqAKjCGcWYjzO+Iuf4O5KmmUYiRDsws0TBAsTESeROFpoI2KSWztQ1agpqJViGLk787CDvPOZnB+l2co1KaM1mZVZtIjxFRN94G0E4AaXTOVwwJJhtgNWqb+syD0IOG7heVd6SN4QIi+/h8P8sLucSQU2o0NaCEGq9j6MkrUcE9RI/CcBczkyr9yDJFTTPW9j8xiwVyrj7X44VM1UC8Q8RmKqSYsCUUX9GIwLxsqpO3UStwKsPun3n+mOVThlZWUqswVO/oY5f0xYTJ1UfMY1A/ZHwP9cFCXKW+NS9IgCdcQOvl6xibwnPVzw1lH/i103Qr4ireNSrTbwkrBkGItjK0/rEQxZnIHKADHyOJNSlVAIpmnpYQyOp0uOWzSCDcMIIM9YxVGW5R1oJCrHi6s2ttQYDfkQZ9kqbg+vxwt0cjVrMRTps5AkhATA2kxt78XNT4cyzpp0rgb1HMRYRNPVb19cBa3Y1JMeDVE92zLttbb44fLfyiPWUp0ncz8lXtPhj0iO9UgHexBUc5kRt+GHbLZo5Vnph2nSDSY7AXBVxzC3I9DyMGUnZx0IirW0jdRVcSLWBkx8DiNxThbETpKoDYF9ZAi3i0rPwxDaQblq0rqYJa/lFs72uWorUmUtSdWUx7SG4BBPhcbMNjvfA2vx9Kn6MrU0U0maNC2ssoVBJHtSGB3BsRNl9KThtOlfIliAfIeE39bDrjiENQ+0iup/7erxG3KdzHTA2MLcLpn/Fssac/fXwRztVxdqtClTICprNRRJI2K8xsNREctJsMLhPh9Pj/AHfB2l2beqisHWm5kaKlib2tEjnJIiIxAfgldTpZQsG5n2fiAD/PAxGAuVqWtFQhu3CggkKYtbzEW+GM4mVuFVQhLKIg3DIRt5Nj2DasxVv8LH1NL/8ANOf7IxLC4CcM47lxRpg1Limg9lvuj9nEsdoMv+t/hf8ALglSIhcb93gZ/mDLfrf4X/LjZe0WW/W/wv8AlxFES7vHu6wP/wAxZb9Z/C/5cZHaLLfrf4X/AC4kKKf3WMGjiD/mPLfrP4X/AC4yO0mW/Wfwv+XEUUzuMamjiN/mLLfrP4X/AC48O0eW/Wfwv+XEUUg0DiJnuFGpAL1FA5KVg3m4ZTeQMdP8xZX9b/C/5ceHaPLfrf4X/LiQpKX812cenPdmrUVgoYOQ6wGn2VAJIiwsL74jV0CsG052VNlp0qigQZsqUAvNuZ5e5r/zHlv1v8L/AJcY/wAx5b9aP/V/y4qEVyg8LqVKiamWoDP21CkjedIuovphr2xJajU5T8sdG7R5b9b/AAP+XGR2iyv63+F/y4qFUoRmeGuX1MjyOYCGZ6W1DzGxsd7HXJrWQlYqFTtqEAe4KBJM7E2AsMGP8w5X9b/C/wCXGD2gyv63+F/y4q1M7Tu2qDUzbKCSI/DC5nMyrMCTSu6OxBbxeMSLKYgDmTMjqYcP8wZX9Z/C/wCXGrccyhvrH/o0/wDziQgBhRl4gpvON1zIx0bjOUP/AJP4X/Ljk/E8md6g/wDV/wAuLhUlvO8ZTL1G70qmlj3etHZnBmXAUTAB0XgEljJgAF+E8doZlS1JpjdSIYeq8geRwKzHZ3gzNquG3saxv6MDPvwWyLZGiumnUAHQU4n100xirQNlZcTuppqKekY1DoOgxp/ieU/Wfwv+XGv+KZT9Z/C/5cSFUrp3ifs4jcT0tScLBMAgC5MMMbNxLKfrf4X/AC4iZmtlXBU1zoO6FGKnnOwIPocXbOCpMZCHZBKS1011E1KdQUOuoNBAtMxfbB9xSbdUa/NVN9unXA+pm6Okr31MryU03C87QEMC+NaWcoydVSmq8ggqb8//ABDf1OBDQMAfP+AmPfdklSn4Zlj/AOGn5kLH4RiVSooAAoAA2AG2IH6dlv1x/wDV/wAu2Nv8Ty364/8Aq35cXCCV04jTXuakAew3IfdOPYh5/itDuqkVZJRh7LfdP7OMYIBCV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271" name="AutoShape 6" descr="data:image/jpeg;base64,/9j/4AAQSkZJRgABAQAAAQABAAD/2wCEAAkGBhQQEBUUERQRExUWGBUYFxgYFRUYHxoaFRUYHRUcHRofGyYhGBojHxodIDAgJScpLS8tFR89NTA2NSY3LCkBCQoKDgwOGg8PGjIlHyQsLjIpLTEpKi8tLDUzLCkpLCwtNC8sNCwwLTEuLS0sLCwsLDIsLC0sKTQyKiwsLDUpLP/AABEIAEIBOgMBIgACEQEDEQH/xAAbAAEAAgMBAQAAAAAAAAAAAAAABAUCAwYHAf/EAEUQAAIBAgQCBwQHBAYLAAAAAAECAwARBAUSIQYxEyIyQVFhcQeBkaEUM0JyscHRI1KSkxYXQ2JzgiQ0U4OEorLC4fDx/8QAGQEBAAMBAQAAAAAAAAAAAAAAAAECAwQF/8QANhEAAQMCAgYJAgUFAAAAAAAAAQACEQMhBDESQVGRocEFEzJhcYGx0fAUIhVCUqLxBmKC0uL/2gAMAwEAAhEDEQA/APbKUpXkrRKV8qBjc/w8P1s0KHwLqD8L3qzWlxholVJAzVhSuan9ouCXlKX+6jn52qvxXtQwhFgcSvmIwD/zV0Nwdd35DuWfX0tbgu0JquxfEmGi+snhU+Bdb/C964iTjXLX3lTFS/4hLD+HXp+VSMPx7lidiDR6QRj86t9DiP0FbNxGDHaeTuHG/oryb2iYFf7bV91HP5VGb2oYIfalP+7NRV9p+B5COX3Rr+tbI+MsPN2MDipf+GU/M7VBwVcZt+b10MxfR+trj/kP9Vv/AK0MF4y/yzT+tDBeMv8ALNI06Xs5Uq+cv0dPkNR+VTYeHgd3gwMfksYkPxIUfI1iaRbmRvn0K6BXwByY/ePZQT7UcF4y/wAs/rWcXtGw7/Vx4uT7sJP510EOVRJ2Yoh6Ig/AVKArJQ6rhPy03ebv+VRw8RyyfV4LFer9HGPm1/lU2KTENzSGL1dpD8AFHzqwpRc7qrD2WAbzzjgtUcR+0xPuAH/vvrbSoea5omGiMkurSCASqlrXNr2Hd50WQDnuAAklTKVXYLP4Zm0xP0h8VVio2vu1tI+NWNEexzDDhCUrV9JTXo1Lrtq03F7eNudvOvi4xC+gOhcc11C/wveijROxbqVpOMTXo1pr/d1C/wAL3pLjEXtOi+rAfiaJonYt1KxRwRcEEHvFZUUJSlKIlKUoiUpSiJSlKIlKUoiUpSiJSlKItOIxaRi7uiDxZgPxqufiiD7Blk/w4pX+YW3zqy+ipfVpW/jYX+NbKmy1aaY7QJ845FcljcxR+3hczmHgY3A/hDAfKokfEOHh7OWYlPTDKPnXcVGizOJ5GjWSNpF7SBgWHqL3rTTqEQCYV21MM0/dS/cVzKe0KMbDCY0ekX/mtw4z6Tlgcc3rCPzNdCcWOmEfeUL/AAYD8/lWGKzeGKRI5JEV37Kk2J3t+O1U0XTZbCpQfZlH9xPJUseJaTllrDzk+jr+ZPyqZDlhPPDYSP3Bz8AgHzrVi89/0l1S5XDoHltv2za3+VQWtU3M830YZpoQJbAEWNxuee3cOdXc57Ykrlrvp082AWnWTHmVJw+CCdy/5UVR+vzpicwSOJpWYBEBLHnbTz9/daoGWcQq+HWWbTEWvsTzsbAgczeuU4yzCXCsXRNWGxIIeORSBrA3IsQyahv6qdqzJm5V8DTZi6gY03Nxqn2MZSuxybiCHFxGWJjpUkNqGkqQLm9+WxvUTKsy+mzNIn+rxEqh/wBpJ9pvuqNh4knwryeDHyzKuFhAjSRx1Fv1mYgXZiSWA28rDlXtOU5auGgSJOSKB6nvPqTv76qCvUx+CZggYN3dkbBrJ79W/Wq3MlkxGKWJHxEUaKzSslkDFrdGqsVJJ5k25etVmY5fJHOkUMuNYsUZbliiAN+1d5CTrNhYRnbrDbeuwJqJHm0TM6h1Jjtr8Fv3FuV/K96uATkF57MZ1cCBEZWuc5O32suez1MScYnQmeQKUk0KRHGI1NmUsdpZHN7AmwHxqS5xRw802p4mYllj0B2SJAbKqjbpW573HW8q6CTEKq6mZQu25IA35b1X5hm0kUoVcPJLGVvrRkJ1X5FSRtbvv31ZrC4wPZQ7GhrWgtFo1TPLh6lc3krZjMI4sQroh6N2lBAYKpYlCRuHY6Ra2y3qXmMk7YodH9KKiaJNV9CINmcBALzAqCCzbdcW5Vf4fMr/AFyrASeqrSISR7jYb7WuaxzfMHhUFIhJc9YmRIwo8SW5+6pDHaWjzHrkru6QaXGpoADYAd8Z8lW46aWTERxqJ42jlDXW/RvDYEsxtYnmui9wTflvXQ1X5VipZdTyKiJsEUMHvYdZtQNiCdgPLzqwqj2lpgrldWFRrYEALjsOjpicXioo5BGFfZ0u8kqLb9ntqWPYC17HuFVuTZY2EnWSfDzOUTVG8MWrU8q3laQjra7kqFOwFd+mKRiVVlJHMBgSPUd1ZtIBa5AubC55nwHjUQV3DpEwRo2IAN7wBGe+fFed5XlrxzxT4nDyte84aKLU3SyEkiT7QCAgBeXfzq2h4ehxePklkw6qkYWwaPT0skihmZrjrBRYW8b3rr6ivmsSyCMuusqW0+CjmT3KPM2qQC7IJV6SeSXZEiLHv+DzW7D4ZY1CxqqKOSqAAPcK21qGJTVp1LqtfTcXt4252rbVSDrXnTN0pSlESlKURKUpREpSlESlKURKUpREpSlEStc8ZYWDFT4ix+RFjWylAYUKixs2OiF40w+JA7rtE3z1KfiK8wkzz6NjnnGHaKa7kpJISFZ+0bBQSDcm17b17ZXlHtVhBxkQQXdowCBuT1yE28efwr2ejajX1DTc0XGdxv1LgxbC1ocDkV3HC+WSrqxGKdZJpgvZ7KILlFXy3Jv51y/tJxGFWZXBZsUoACqw0gA3UuLcxzAFr9+1WHs5xzYnBmJnYdC2jqmxKkXTrcxbcbWO3OtHH8eEwuFMSRRCWTs7AsBfrOW5+VydyazALMUQ7OYtYR7Qvf6DLOtYRJJ1DjJ9fVZ+ypC0WIlYlmeUBieZstyT6ljUfjPAR4eVeh1IXDMwDEDmALDu76w9kmYC08N97rIPS2lvwX41ZcXZW0+NhQG2tCATyGkkn8R8a48cD1rvLkuX+paZ694i8iOH8Kx4QySNIUmtqkcX1Hci/cPCoftQlUYHSxGppE0DvuDc291/jWvLuIhl0LRYsMrR3MdhfpATsFPI7/L0qlw3D+Jzefp8Vqhh+yOR0/uoD497nn3Vyal0dCUWta3EP+1jc9pI1DadqqPZyiHMI9ZAIVyl+9rbe+1/hXsleW8ZcJnASLisLcRqykjc9GwOx+4eXlfzr0nLcaJ4UlXk6qw945UFrL0OmHNxGhiaZlpEeBF44qj4ryqfEMojSNkVHI1sSDIdgpTUBy31G9q+5jwqpwscEaKdOlbk7ANYSSaeTva5F+81KzviyHCSJHJqLOCQFAJFiAoIvtqJsO7Y1DXPDI3SlcSvRu8QgQK2uSwJJZTpKqNtyACDc7V2NxNRoa0fl+XXijo1zwahFnDP299S+8Q8L9OkUcSrZV6O7kssaabFlTk0lhYE8r1LyjJ5FkMmIaNmVBFFoBAVBzNjyZja/wB0VpwnGsL4eWdgyrE2hhs12NrBSp0te4HP9a34PiZJAp0ut4jM2wbQuqyg6SblrGwF+yar9RULNDVxuh6Pe1xcWmxjh84dyps34UnmfEyaoyZLLGoVb6dIUapGUlVAu2lbXPfVhnPDskzYdUeNY4gdRdRISdIVSFYab2vub2vyrbl3FaTYn6OY5Y30lxq03sLdpQSYyb3AaxqLHx3G7SaIpWjidUdwU21NpUhNWpgT4Cr/AFdS2Vsrd0J+F1JI0TeCb7TbeVP4YypsPCwftPI7kXBsGNlFwAOQF7AC5NZcRYB8QiwqF0Oy9IxNtKqQdh9om1vDeoXEvFCQJIpWew6rSJpTSWGwRm7b23soNbJcyXAYVDpxWIXSzlraiFA1MXJsFAB2HlWXWu6zrNauMA40mtjtWA27fneo3EnCCPAVwsUaPyABEanUQCWsLtpG4F7XrLI+Gpo5QcRKJkiuYr3uGdVBJB2GkAqoH7x8atps5RXgSzFp7lQByVV1Fm8ALgerCvmZ5uYWRFikmdw5CoUGyW1ElmAHMVp9VV0NCdviucYKXgxc5ahafbgoeeYafERIixhbyde73sik2NgRrB/dJ76rf6KyLlskUYRJpbtIFsA123jvvpXT1R4VawcTo+HSZY5mLllVFUMdSEhtwdIXY9Ym1u+tvD/EKYxGZAy6GKG5BFwAdmFww37jRuJexoa2IBlWqYB/3PeDaxytq+FVPD/CbQSRPJoJRJCTe7dJI3Ita7qqdUEnxrpsNIzIC66GPNbhre8bGqKHjWJpEXQ4EjaUYtHc3JAbQG1BCRzIrYnF0d21RzKoRpFYp21Vgpsg6w3IAuBe9Z1azqpl2f8APutWdH1aVg0/Lb7ZeKvqVSYbihHVSY5UZpzAFIUnUO0dmI0gA3N9tJ8K35xny4YqpUszBm7SKAq2uzM7AAXIHvrGFb6eppaEXVpSuZl47iEIkWOZ9nZgoXqrG2lmLE6bXG1ib91XKZsjTdEA1xGJGO1lDHqhjfYmxNv7ppCPw1Vl3NjPhmptK5WOCN4pMXiDPLFd3jUsxAjHIiNbA3sWFwdiKtcFnDOd8PNFGFJ1uYwLAX7Icty8qmFZ+HLRa8Z5C+wXufJWtK57A8ZRyyxpodOkuUJaMm2ksCyqxZAQL7it/wDSON8MsojnZZSyoFU6mHWGobjSpAJDEjaohHYWq0wW/L+x3K6pXHcPZqqQPOJcRLEZSsa9FuzNpAVblmIB6vMC4Jq3wvFCPEjlJFZ5TCI+qW1qxDcjYgAEk35A1MK1XB1GEgCQDGy/nx2K6pVViOIUSVo9LkhoU2AN3muQBv3KNR8BVRxRncUithm+loWcRq0a6db7dQE8x1gSdgbc6iFFLC1HuAjP02rqExCsSFZSRzAINq2VTnEx4JIUVGdSyxF1C9U7KC9rbliPPerehWNRmjcZHJfahYrMSn9lM/3Qp/7qm1ExcEjfVyBPWMN+YosHzFuXNUWP436Lb6Lii3gVt+th51yGXZyUxL4qeISzt2bsQsYtYBRbc22v+tdli8qx57OKT+AJ+ANUeYcP49u2TKPKQfgbVoKzmNLWWnM8vBeTXNfVNv7RyKpsu4qbCyYmWOOMCZwdPWIBAN7WtzJNRYMWXxBxGKRJ3bfS19K+AAHh4G4rdiOHp1ILQygLy6pI+VRzEwNtLX8LGrPxT8xmcz4WA5lGdI1sNR6ukSHO7R1xqaPUnXIGq8/GZ4BiY8VBCIpE2kVT1ZEta1rCxt+A8K6eXi/DYgJIrGOSM6kLobbizKdN9iPwFchFlkr9mKU+iN+lSIeEsSTdYXF+d9K39bmszVL2gOzGR5LT8Rr16QZUEub2TE22HwzB1ZZXFzJmmBZjJOJsVIRa7rYKPBFuAg8xv51IwPG8cW2nEFO4MyNb387epNVkXA2KPNY19XH5A1hNwVil5IrfddfztWUuWVXE42oQ9wNu7h4dy6huMcJMpSQsFYEMGQ2II35Xr5wnj4IsOsPTxnQ0irdgCU1kpzt3EVxM2Rzp2oZR/lJ+YvUN0I7QI9Rb8aaR1hSOlK7GGm4WJB1jKfden4zh+DETxzt1mQDZWGlrG66h9rSdxUhMkjXDvANQRxID1jf9qSWsfVjXmOWMwb9nH0h8NLn/AKSK7zKMbi7ANhURfEyFfkdRqwMrvodKVKoDTMDLM8lZYHI4ocP0CAhLEHe5NxuSe81hkXD8WCj0Qht7XZjcmwsLnwA5AbVYre2+xrKpXea9RwILjcye/wAVV5fw5FBJNIgYvMSWYtcjVzC+Avv/APK05bwlBAiqA76XVwXYkkoCI72sCFB2FrA7896uqUVjiapn7jeJvsyVZmvD0WKeJpQzdESQt+qb27Q7xsK35pli4iPo3LaSVJANtQUg6T/dNtxUylFTrnjRv2cu7Wq3H5Essqy65o2VSnUfTdSwNjtcbjmLGomD4QiiR1DzsXRow7PdkRrkhDbq7m97XJq9pSVcYmqG6IdZQpMpQ4c4cArGU6PqmxC6bbedfMuyePDwiGMEJYg77m/Mk+J8anUoqda+NGbTPntVPguFMPD0XRJoERLAA9piukM5O7EAm1ztet+W5GkDvIGkkeTm0jliFBJVAe5Rc7VY0orOxFV06TiZz3z6qoy3hmKBw4MjldWgO2oR6yS+kWFiSTcm586hcUYRFkhn6FZpNSRLqcjTrbmikFS43NzyANdJWLIDa4BtuPKiuzEvFTTcZ8zusqluFoWjiifW8cRLaWa4djfrSbdc3Jb1NZLwzCsMsKBkWW+shiWsRawJvYAbAcgOVW1KKv1NX9R28Z9VBzDJ0njWNtQjUqSimwYLyVvFOW3lUjE4ZZI2Rr6WUqbEjYix3HKt1KLPrHWE5ZKmh4Sw6BQiFVVJFCg2H7QWdieZe22onkTW3D5AqYdoOlnKsui5cXVdOkBbABbDyq0pSVocRVdm4n5Kr1yVFwv0aMvGmjQChswHeQbcz4+dasBwxh4HV4owhVdIsTYXFidN7aiNi3M1a0oq9fUgjSN875+Kpn4ViaUys05Yv0gHSsoVtIU2AtzAsb32qVPkscmIjnbUXjVlQX6o1c2t+9ba9T6UUmvUObjlHllCrTkMfTdL1+0H0X6nSBdIk027dtudtr2vvVlSlFm57nxpHJKUpRVSlKURfKWpSihKV9pRSlKUoi+Vi8QbtAH1ANKUUIkYUWUADwAtWVfaURKUpRSlKUoiUpSiJSlKIlKUoiUpSiJSlKIlKUoiUpSiJSlKIlKUoiUpSiJSlKIv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grpSp>
        <p:nvGrpSpPr>
          <p:cNvPr id="3" name="กลุ่ม 17"/>
          <p:cNvGrpSpPr/>
          <p:nvPr/>
        </p:nvGrpSpPr>
        <p:grpSpPr>
          <a:xfrm>
            <a:off x="304800" y="889099"/>
            <a:ext cx="2209800" cy="2616101"/>
            <a:chOff x="0" y="692150"/>
            <a:chExt cx="2209800" cy="2616101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0" y="692150"/>
              <a:ext cx="2209800" cy="2616101"/>
            </a:xfrm>
            <a:prstGeom prst="rect">
              <a:avLst/>
            </a:prstGeom>
            <a:solidFill>
              <a:srgbClr val="B3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สุราษฎร์ฯ</a:t>
              </a:r>
              <a:endParaRPr lang="en-US" sz="2400" b="1" kern="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ปฐมภูมิ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ทุติยภ</a:t>
              </a:r>
              <a:r>
                <a:rPr lang="th-TH" sz="2000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ูมิ</a:t>
              </a:r>
              <a:endParaRPr lang="en-US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แพทย์</a:t>
              </a:r>
              <a:r>
                <a:rPr lang="th-TH" sz="2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แผนไทย</a:t>
              </a:r>
              <a:endParaRPr lang="en-US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Long </a:t>
              </a:r>
              <a:r>
                <a:rPr lang="en-US" sz="2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term care 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Palliative </a:t>
              </a:r>
              <a:r>
                <a:rPr lang="en-US" sz="20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care</a:t>
              </a:r>
              <a:endParaRPr lang="th-TH" sz="20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80975" indent="-180975" defTabSz="914186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en-US" sz="2000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80975" indent="-180975" defTabSz="914186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v"/>
                <a:defRPr/>
              </a:pPr>
              <a:endParaRPr lang="th-TH" sz="2000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770" y="2682766"/>
              <a:ext cx="1925527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1,000,000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กลุ่ม 16"/>
          <p:cNvGrpSpPr/>
          <p:nvPr/>
        </p:nvGrpSpPr>
        <p:grpSpPr>
          <a:xfrm>
            <a:off x="2649538" y="644525"/>
            <a:ext cx="3751262" cy="2860675"/>
            <a:chOff x="2268538" y="644525"/>
            <a:chExt cx="3751262" cy="2860675"/>
          </a:xfrm>
        </p:grpSpPr>
        <p:sp>
          <p:nvSpPr>
            <p:cNvPr id="14" name="วงรี 13"/>
            <p:cNvSpPr/>
            <p:nvPr/>
          </p:nvSpPr>
          <p:spPr>
            <a:xfrm>
              <a:off x="2268538" y="644525"/>
              <a:ext cx="3751262" cy="286067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th-TH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รพ.สุราษฎร์ฯ</a:t>
              </a:r>
              <a:r>
                <a:rPr lang="en-US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SERVICE  PLAN</a:t>
              </a:r>
            </a:p>
            <a:p>
              <a:pPr algn="ctr"/>
              <a:r>
                <a:rPr lang="en-US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+</a:t>
              </a:r>
              <a:r>
                <a:rPr lang="th-TH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ระบบ</a:t>
              </a:r>
              <a:r>
                <a:rPr lang="en-US" altLang="en-US" b="0" dirty="0" smtClean="0">
                  <a:solidFill>
                    <a:srgbClr val="FFFF00"/>
                  </a:solidFill>
                  <a:latin typeface="Tahoma" pitchFamily="34" charset="0"/>
                  <a:cs typeface="Tahoma" pitchFamily="34" charset="0"/>
                  <a:sym typeface="Helvetica" pitchFamily="34" charset="0"/>
                </a:rPr>
                <a:t>Refer</a:t>
              </a:r>
            </a:p>
            <a:p>
              <a:pPr algn="ctr"/>
              <a:endParaRPr lang="en-US" b="0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pitchFamily="34" charset="0"/>
              </a:endParaRPr>
            </a:p>
            <a:p>
              <a:pPr algn="ctr"/>
              <a:endParaRPr lang="th-TH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8775" y="2322493"/>
              <a:ext cx="1925527" cy="954107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1,000,000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</a:p>
            <a:p>
              <a:pPr algn="ctr"/>
              <a:r>
                <a:rPr lang="th-TH" dirty="0" smtClean="0">
                  <a:solidFill>
                    <a:srgbClr val="FF0000"/>
                  </a:solidFill>
                </a:rPr>
                <a:t>+เงินที่เหลือฯ..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กลุ่ม 18"/>
          <p:cNvGrpSpPr/>
          <p:nvPr/>
        </p:nvGrpSpPr>
        <p:grpSpPr>
          <a:xfrm>
            <a:off x="6629400" y="812899"/>
            <a:ext cx="2195512" cy="2498070"/>
            <a:chOff x="6948488" y="692150"/>
            <a:chExt cx="2195512" cy="2498070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6948488" y="692150"/>
              <a:ext cx="2195512" cy="249299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สคร.</a:t>
              </a:r>
              <a:r>
                <a:rPr lang="en-US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11/</a:t>
              </a:r>
              <a:endParaRPr lang="th-TH" sz="2400" kern="0" dirty="0" smtClean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ระนอง</a:t>
              </a:r>
              <a:endParaRPr lang="en-US" sz="2400" b="1" kern="0" spc="-5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th-TH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งานป้องกัน/ควบคุมโรค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NCD.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ภัยพิบัติ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b="1" kern="0" spc="-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9230" y="2667000"/>
              <a:ext cx="1925527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1,000,000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กลุ่ม 21"/>
          <p:cNvGrpSpPr/>
          <p:nvPr/>
        </p:nvGrpSpPr>
        <p:grpSpPr>
          <a:xfrm>
            <a:off x="3708234" y="2971800"/>
            <a:ext cx="1625766" cy="1171039"/>
            <a:chOff x="6948488" y="692150"/>
            <a:chExt cx="1625766" cy="1171039"/>
          </a:xfrm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6948488" y="692150"/>
              <a:ext cx="1620000" cy="111600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kern="0" dirty="0" err="1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สสจ.</a:t>
              </a:r>
              <a:r>
                <a:rPr lang="th-TH" sz="2400" kern="0" dirty="0" smtClean="0">
                  <a:solidFill>
                    <a:srgbClr val="66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พังงา</a:t>
              </a:r>
              <a:endParaRPr lang="en-US" sz="2400" b="1" kern="0" spc="-50" dirty="0">
                <a:solidFill>
                  <a:srgbClr val="66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spc="-5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EMS.</a:t>
              </a: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kern="0" spc="-5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200" b="1" kern="0" spc="-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80975" indent="-180975" algn="ctr" defTabSz="914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400" kern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48488" y="1339969"/>
              <a:ext cx="1625766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200,000</a:t>
              </a:r>
              <a:r>
                <a:rPr lang="th-TH" dirty="0" smtClean="0">
                  <a:solidFill>
                    <a:srgbClr val="FF0000"/>
                  </a:solidFill>
                </a:rPr>
                <a:t>฿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ชื่อเรื่อง 48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th-TH" dirty="0" smtClean="0"/>
              <a:t>การจัดสรรงบฯ เขตฯ</a:t>
            </a:r>
            <a:r>
              <a:rPr lang="en-US" dirty="0" smtClean="0"/>
              <a:t>11-2558: 25M</a:t>
            </a:r>
            <a:r>
              <a:rPr lang="th-TH" dirty="0" smtClean="0"/>
              <a:t>฿</a:t>
            </a:r>
            <a:endParaRPr lang="th-TH" dirty="0"/>
          </a:p>
        </p:txBody>
      </p:sp>
      <p:sp>
        <p:nvSpPr>
          <p:cNvPr id="17" name="ตัวยึดเนื้อหา 16"/>
          <p:cNvSpPr>
            <a:spLocks noGrp="1"/>
          </p:cNvSpPr>
          <p:nvPr>
            <p:ph idx="1"/>
          </p:nvPr>
        </p:nvSpPr>
        <p:spPr>
          <a:xfrm>
            <a:off x="385754" y="4343400"/>
            <a:ext cx="2971800" cy="2285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2">
              <a:defRPr/>
            </a:pPr>
            <a:r>
              <a:rPr lang="th-TH" dirty="0" smtClean="0"/>
              <a:t>หัวใจ</a:t>
            </a:r>
          </a:p>
          <a:p>
            <a:pPr marL="228600" lvl="2">
              <a:defRPr/>
            </a:pPr>
            <a:r>
              <a:rPr lang="th-TH" dirty="0" smtClean="0"/>
              <a:t>อุบัติเหตุ</a:t>
            </a:r>
          </a:p>
          <a:p>
            <a:pPr marL="228600" lvl="2">
              <a:defRPr/>
            </a:pPr>
            <a:r>
              <a:rPr lang="th-TH" dirty="0" smtClean="0"/>
              <a:t>มะเร็ง</a:t>
            </a:r>
          </a:p>
          <a:p>
            <a:pPr marL="228600" lvl="2">
              <a:defRPr/>
            </a:pPr>
            <a:r>
              <a:rPr lang="th-TH" dirty="0"/>
              <a:t>ทารกแรกเกิด</a:t>
            </a:r>
          </a:p>
          <a:p>
            <a:pPr marL="228600" lvl="2">
              <a:defRPr/>
            </a:pPr>
            <a:endParaRPr lang="th-TH" dirty="0" smtClean="0"/>
          </a:p>
        </p:txBody>
      </p:sp>
      <p:sp>
        <p:nvSpPr>
          <p:cNvPr id="18" name="ตัวยึดเนื้อหา 16"/>
          <p:cNvSpPr txBox="1">
            <a:spLocks/>
          </p:cNvSpPr>
          <p:nvPr/>
        </p:nvSpPr>
        <p:spPr bwMode="auto">
          <a:xfrm>
            <a:off x="3357578" y="4343400"/>
            <a:ext cx="292893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2" indent="-22860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th-TH" b="0" kern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</a:t>
            </a:r>
          </a:p>
          <a:p>
            <a:pPr marL="228600" marR="0" lvl="2" indent="-22860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th-TH" b="0" kern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ไต</a:t>
            </a:r>
          </a:p>
          <a:p>
            <a:pPr marL="2286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th-TH" b="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จิตเวช</a:t>
            </a:r>
          </a:p>
          <a:p>
            <a:pPr marL="228600" marR="0" lvl="2" indent="-22860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r>
              <a:rPr lang="th-TH" b="0" kern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ฟื้นฟู</a:t>
            </a:r>
            <a:endParaRPr lang="th-TH" b="0" kern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ตัวยึดเนื้อหา 16"/>
          <p:cNvSpPr txBox="1">
            <a:spLocks/>
          </p:cNvSpPr>
          <p:nvPr/>
        </p:nvSpPr>
        <p:spPr bwMode="auto">
          <a:xfrm>
            <a:off x="6357950" y="4343400"/>
            <a:ext cx="2914648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th-TH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รังสี</a:t>
            </a:r>
          </a:p>
          <a:p>
            <a:pPr marL="2286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th-TH" b="0" kern="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</a:t>
            </a:r>
            <a:r>
              <a:rPr lang="th-TH" b="0" kern="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endParaRPr kumimoji="0" lang="th-TH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505200"/>
            <a:ext cx="7632000" cy="6858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+ </a:t>
            </a:r>
            <a:r>
              <a:rPr lang="th-TH" dirty="0" smtClean="0"/>
              <a:t>ส่งต่อ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งบสนับสนุน ปี 58 </a:t>
            </a:r>
            <a:r>
              <a:rPr lang="en-US" dirty="0" smtClean="0"/>
              <a:t>: 	1,000,000 </a:t>
            </a:r>
            <a:r>
              <a:rPr lang="th-TH" dirty="0" smtClean="0"/>
              <a:t>฿</a:t>
            </a:r>
          </a:p>
          <a:p>
            <a:r>
              <a:rPr lang="th-TH" dirty="0" smtClean="0"/>
              <a:t>งบเหลือ ปี 57 </a:t>
            </a:r>
            <a:r>
              <a:rPr lang="en-US" dirty="0" smtClean="0"/>
              <a:t>:		1,136,000 </a:t>
            </a:r>
            <a:r>
              <a:rPr lang="th-TH" dirty="0" smtClean="0"/>
              <a:t>฿</a:t>
            </a:r>
          </a:p>
          <a:p>
            <a:r>
              <a:rPr lang="en-US" dirty="0" smtClean="0"/>
              <a:t>10 </a:t>
            </a:r>
            <a:r>
              <a:rPr lang="th-TH" dirty="0" smtClean="0"/>
              <a:t>สาขา</a:t>
            </a:r>
          </a:p>
          <a:p>
            <a:pPr marL="457200" lvl="1" indent="0">
              <a:buNone/>
            </a:pPr>
            <a:r>
              <a:rPr lang="th-TH" dirty="0" smtClean="0"/>
              <a:t>งบสนับสนุน ประมาณ	   213</a:t>
            </a:r>
            <a:r>
              <a:rPr lang="en-US" dirty="0" smtClean="0"/>
              <a:t>,600 </a:t>
            </a:r>
            <a:r>
              <a:rPr lang="th-TH" dirty="0" smtClean="0"/>
              <a:t>฿/สาขา</a:t>
            </a:r>
          </a:p>
          <a:p>
            <a:r>
              <a:rPr lang="th-TH" dirty="0" smtClean="0"/>
              <a:t>เกินกว่านี้ คณะทำงานจะดำเนินการ</a:t>
            </a:r>
          </a:p>
          <a:p>
            <a:pPr marL="457200" lvl="1" indent="0">
              <a:buNone/>
            </a:pPr>
            <a:r>
              <a:rPr lang="th-TH" dirty="0" smtClean="0"/>
              <a:t>ขออนุมัติจาก </a:t>
            </a:r>
            <a:r>
              <a:rPr lang="th-TH" dirty="0" err="1" smtClean="0"/>
              <a:t>ผตร</a:t>
            </a:r>
            <a:r>
              <a:rPr lang="th-TH" dirty="0" smtClean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78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12158</TotalTime>
  <Words>4959</Words>
  <Application>Microsoft Office PowerPoint</Application>
  <PresentationFormat>นำเสนอทางหน้าจอ (4:3)</PresentationFormat>
  <Paragraphs>1827</Paragraphs>
  <Slides>57</Slides>
  <Notes>0</Notes>
  <HiddenSlides>4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57</vt:i4>
      </vt:variant>
    </vt:vector>
  </HeadingPairs>
  <TitlesOfParts>
    <vt:vector size="68" baseType="lpstr">
      <vt:lpstr>Arial</vt:lpstr>
      <vt:lpstr>Angsana New</vt:lpstr>
      <vt:lpstr>Cordia New</vt:lpstr>
      <vt:lpstr>TH SarabunIT๙</vt:lpstr>
      <vt:lpstr>Calibri</vt:lpstr>
      <vt:lpstr>Helvetica Light</vt:lpstr>
      <vt:lpstr>Wingdings</vt:lpstr>
      <vt:lpstr>Helvetica</vt:lpstr>
      <vt:lpstr>Tahoma</vt:lpstr>
      <vt:lpstr>TH SarabunPSK</vt:lpstr>
      <vt:lpstr>การออกแบบเริ่มต้น</vt:lpstr>
      <vt:lpstr>แผนงาน และตัวชี้วัด งานพัฒนาระบบบริการ เขตฯ11</vt:lpstr>
      <vt:lpstr>ยุทธศาสตร์ที่ 2</vt:lpstr>
      <vt:lpstr>งานนำเสนอ PowerPoint</vt:lpstr>
      <vt:lpstr>ยุทธศาสตร์ที่ 2</vt:lpstr>
      <vt:lpstr>KPI กสธ.ยุทธศาสตร์ที่ 2</vt:lpstr>
      <vt:lpstr>รูป SP &amp; DHS</vt:lpstr>
      <vt:lpstr>การจัดสรรงบฯ เขตฯ11-2558: 25M฿</vt:lpstr>
      <vt:lpstr>การจัดสรรงบฯ เขตฯ11-2558: 25M฿</vt:lpstr>
      <vt:lpstr>SP + ส่งต่อ</vt:lpstr>
      <vt:lpstr>กรอบ แต่ละสาขา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น้องตัวเล็ก</dc:creator>
  <cp:lastModifiedBy>admin</cp:lastModifiedBy>
  <cp:revision>1083</cp:revision>
  <dcterms:created xsi:type="dcterms:W3CDTF">2006-06-08T18:03:19Z</dcterms:created>
  <dcterms:modified xsi:type="dcterms:W3CDTF">2014-12-11T04:34:59Z</dcterms:modified>
</cp:coreProperties>
</file>